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 id="2147483888" r:id="rId2"/>
  </p:sldMasterIdLst>
  <p:notesMasterIdLst>
    <p:notesMasterId r:id="rId47"/>
  </p:notesMasterIdLst>
  <p:sldIdLst>
    <p:sldId id="2417" r:id="rId3"/>
    <p:sldId id="2288" r:id="rId4"/>
    <p:sldId id="2622" r:id="rId5"/>
    <p:sldId id="1961" r:id="rId6"/>
    <p:sldId id="2425" r:id="rId7"/>
    <p:sldId id="2623" r:id="rId8"/>
    <p:sldId id="2423" r:id="rId9"/>
    <p:sldId id="2262" r:id="rId10"/>
    <p:sldId id="2624" r:id="rId11"/>
    <p:sldId id="2625" r:id="rId12"/>
    <p:sldId id="2626" r:id="rId13"/>
    <p:sldId id="2627" r:id="rId14"/>
    <p:sldId id="2628" r:id="rId15"/>
    <p:sldId id="2629" r:id="rId16"/>
    <p:sldId id="2630" r:id="rId17"/>
    <p:sldId id="2618" r:id="rId18"/>
    <p:sldId id="2631" r:id="rId19"/>
    <p:sldId id="2632" r:id="rId20"/>
    <p:sldId id="2641" r:id="rId21"/>
    <p:sldId id="2633" r:id="rId22"/>
    <p:sldId id="2634" r:id="rId23"/>
    <p:sldId id="2635" r:id="rId24"/>
    <p:sldId id="2528" r:id="rId25"/>
    <p:sldId id="2636" r:id="rId26"/>
    <p:sldId id="2637" r:id="rId27"/>
    <p:sldId id="2638" r:id="rId28"/>
    <p:sldId id="2617" r:id="rId29"/>
    <p:sldId id="2639" r:id="rId30"/>
    <p:sldId id="2640" r:id="rId31"/>
    <p:sldId id="2573" r:id="rId32"/>
    <p:sldId id="2643" r:id="rId33"/>
    <p:sldId id="2644" r:id="rId34"/>
    <p:sldId id="2619" r:id="rId35"/>
    <p:sldId id="2645" r:id="rId36"/>
    <p:sldId id="2550" r:id="rId37"/>
    <p:sldId id="2587" r:id="rId38"/>
    <p:sldId id="2646" r:id="rId39"/>
    <p:sldId id="2647" r:id="rId40"/>
    <p:sldId id="2648" r:id="rId41"/>
    <p:sldId id="2649" r:id="rId42"/>
    <p:sldId id="2529" r:id="rId43"/>
    <p:sldId id="2650" r:id="rId44"/>
    <p:sldId id="1948" r:id="rId45"/>
    <p:sldId id="2395"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A78D"/>
    <a:srgbClr val="FFF3E5"/>
    <a:srgbClr val="3C6861"/>
    <a:srgbClr val="D5F4FF"/>
    <a:srgbClr val="FFEBD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1674" autoAdjust="0"/>
    <p:restoredTop sz="86418" autoAdjust="0"/>
  </p:normalViewPr>
  <p:slideViewPr>
    <p:cSldViewPr>
      <p:cViewPr varScale="1">
        <p:scale>
          <a:sx n="97" d="100"/>
          <a:sy n="97" d="100"/>
        </p:scale>
        <p:origin x="-1576" y="-7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p:cViewPr varScale="1">
        <p:scale>
          <a:sx n="83" d="100"/>
          <a:sy n="83" d="100"/>
        </p:scale>
        <p:origin x="-3241"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68478F-85AB-4F2F-9836-360E2A3B8D3A}" type="datetimeFigureOut">
              <a:rPr lang="en-US" smtClean="0"/>
              <a:pPr/>
              <a:t>12/12/2022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9C13DB-1E66-41C6-A5A3-6652159ABCB2}"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pPr/>
              <a:t>4</a:t>
            </a:fld>
            <a:endParaRPr lang="en-US" dirty="0"/>
          </a:p>
        </p:txBody>
      </p:sp>
      <p:sp>
        <p:nvSpPr>
          <p:cNvPr id="44034" name="Rectangle 2"/>
          <p:cNvSpPr>
            <a:spLocks noGrp="1" noRot="1" noChangeAspect="1" noChangeArrowheads="1" noTextEdit="1"/>
          </p:cNvSpPr>
          <p:nvPr>
            <p:ph type="sldImg"/>
          </p:nvPr>
        </p:nvSpPr>
        <p:spPr>
          <a:xfrm>
            <a:off x="1143000" y="685800"/>
            <a:ext cx="4572000" cy="3429000"/>
          </a:xfrm>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7</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16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27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solidFill>
                  <a:prstClr val="black"/>
                </a:solidFill>
              </a:rPr>
              <a:pPr/>
              <a:t>44</a:t>
            </a:fld>
            <a:endParaRPr lang="en-US" dirty="0">
              <a:solidFill>
                <a:prstClr val="black"/>
              </a:solidFill>
            </a:endParaRPr>
          </a:p>
        </p:txBody>
      </p:sp>
      <p:sp>
        <p:nvSpPr>
          <p:cNvPr id="44034" name="Rectangle 2"/>
          <p:cNvSpPr>
            <a:spLocks noGrp="1" noRot="1" noChangeAspect="1" noChangeArrowheads="1" noTextEdit="1"/>
          </p:cNvSpPr>
          <p:nvPr>
            <p:ph type="sldImg"/>
          </p:nvPr>
        </p:nvSpPr>
        <p:spPr>
          <a:xfrm>
            <a:off x="1143000" y="685800"/>
            <a:ext cx="4572000" cy="3429000"/>
          </a:xfrm>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3"/>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3"/>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pPr/>
              <a:t>12/12/2022</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12/12/2022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12/12/2022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3"/>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9" name="Title 28"/>
          <p:cNvSpPr>
            <a:spLocks noGrp="1"/>
          </p:cNvSpPr>
          <p:nvPr>
            <p:ph type="ctrTitle"/>
          </p:nvPr>
        </p:nvSpPr>
        <p:spPr>
          <a:xfrm>
            <a:off x="381000" y="4853413"/>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solidFill>
                  <a:srgbClr val="F0A22E">
                    <a:shade val="75000"/>
                  </a:srgbClr>
                </a:solidFill>
              </a:rPr>
              <a:pPr/>
              <a:t>12/12/2022</a:t>
            </a:fld>
            <a:endParaRPr lang="en-US" dirty="0">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dirty="0">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12/12/2022</a:t>
            </a:fld>
            <a:endParaRPr lang="en-US" dirty="0">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3"/>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solidFill>
                  <a:srgbClr val="F0A22E">
                    <a:shade val="75000"/>
                  </a:srgbClr>
                </a:solidFill>
              </a:rPr>
              <a:pPr/>
              <a:t>12/12/2022</a:t>
            </a:fld>
            <a:endParaRPr lang="en-US" dirty="0">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8" name="Title 7"/>
          <p:cNvSpPr>
            <a:spLocks noGrp="1"/>
          </p:cNvSpPr>
          <p:nvPr>
            <p:ph type="title"/>
          </p:nvPr>
        </p:nvSpPr>
        <p:spPr>
          <a:xfrm>
            <a:off x="180475" y="2947086"/>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solidFill>
                  <a:srgbClr val="F0A22E">
                    <a:shade val="75000"/>
                  </a:srgbClr>
                </a:solidFill>
              </a:rPr>
              <a:pPr/>
              <a:t>12/12/2022</a:t>
            </a:fld>
            <a:endParaRPr lang="en-US" dirty="0">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1"/>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49"/>
            <a:ext cx="4290556"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7" y="666749"/>
            <a:ext cx="4292241"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solidFill>
                  <a:srgbClr val="F0A22E">
                    <a:shade val="75000"/>
                  </a:srgbClr>
                </a:solidFill>
              </a:rPr>
              <a:pPr/>
              <a:t>12/12/2022</a:t>
            </a:fld>
            <a:endParaRPr lang="en-US" dirty="0">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solidFill>
                  <a:srgbClr val="F0A22E">
                    <a:shade val="75000"/>
                  </a:srgbClr>
                </a:solidFill>
              </a:rPr>
              <a:pPr/>
              <a:t>12/12/2022</a:t>
            </a:fld>
            <a:endParaRPr lang="en-US" dirty="0">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solidFill>
                  <a:srgbClr val="F0A22E">
                    <a:shade val="75000"/>
                  </a:srgbClr>
                </a:solidFill>
              </a:rPr>
              <a:pPr/>
              <a:t>12/12/2022</a:t>
            </a:fld>
            <a:endParaRPr lang="en-US" dirty="0">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Title 11"/>
          <p:cNvSpPr>
            <a:spLocks noGrp="1"/>
          </p:cNvSpPr>
          <p:nvPr>
            <p:ph type="title"/>
          </p:nvPr>
        </p:nvSpPr>
        <p:spPr>
          <a:xfrm>
            <a:off x="457200" y="5486401"/>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2"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12/12/2022</a:t>
            </a:fld>
            <a:endParaRPr lang="en-US" dirty="0">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12/12/2022</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5"/>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solidFill>
                  <a:srgbClr val="F0A22E">
                    <a:shade val="75000"/>
                  </a:srgbClr>
                </a:solidFill>
              </a:rPr>
              <a:pPr/>
              <a:t>12/12/2022</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1"/>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12/12/2022</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12/12/2022</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3"/>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pPr/>
              <a:t>12/12/2022</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C6247203-1E23-499F-9395-80E876021AF9}" type="slidenum">
              <a:rPr lang="en-US" smtClean="0"/>
              <a:pPr/>
              <a:t>‹#›</a:t>
            </a:fld>
            <a:endParaRPr lang="en-US" dirty="0"/>
          </a:p>
        </p:txBody>
      </p:sp>
      <p:sp>
        <p:nvSpPr>
          <p:cNvPr id="8" name="Title 7"/>
          <p:cNvSpPr>
            <a:spLocks noGrp="1"/>
          </p:cNvSpPr>
          <p:nvPr>
            <p:ph type="title"/>
          </p:nvPr>
        </p:nvSpPr>
        <p:spPr>
          <a:xfrm>
            <a:off x="180475" y="2947086"/>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pPr/>
              <a:t>12/12/2022</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1"/>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49"/>
            <a:ext cx="4290556"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7" y="666749"/>
            <a:ext cx="4292241"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pPr/>
              <a:t>12/12/2022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pPr/>
              <a:t>12/12/2022</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pPr/>
              <a:t>12/12/2022</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1"/>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2"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12/12/2022</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5"/>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pPr/>
              <a:t>12/12/2022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1"/>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3"/>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pPr/>
              <a:t>12/12/2022</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1"/>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Text Placeholder 7"/>
          <p:cNvSpPr>
            <a:spLocks noGrp="1"/>
          </p:cNvSpPr>
          <p:nvPr>
            <p:ph type="body" idx="1"/>
          </p:nvPr>
        </p:nvSpPr>
        <p:spPr>
          <a:xfrm>
            <a:off x="304800" y="1554163"/>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solidFill>
                  <a:srgbClr val="F0A22E">
                    <a:shade val="75000"/>
                  </a:srgbClr>
                </a:solidFill>
              </a:rPr>
              <a:pPr/>
              <a:t>12/12/2022</a:t>
            </a:fld>
            <a:endParaRPr lang="en-US" dirty="0">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solidFill>
                <a:srgbClr val="F0A22E">
                  <a:shade val="75000"/>
                </a:srgbClr>
              </a:solidFill>
            </a:endParaRPr>
          </a:p>
        </p:txBody>
      </p:sp>
      <p:sp>
        <p:nvSpPr>
          <p:cNvPr id="5" name="Slide Number Placeholder 4"/>
          <p:cNvSpPr>
            <a:spLocks noGrp="1"/>
          </p:cNvSpPr>
          <p:nvPr>
            <p:ph type="sldNum" sz="quarter" idx="4"/>
          </p:nvPr>
        </p:nvSpPr>
        <p:spPr>
          <a:xfrm>
            <a:off x="8229600" y="6477001"/>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Straight Connector 11"/>
          <p:cNvSpPr>
            <a:spLocks noChangeShapeType="1"/>
          </p:cNvSpPr>
          <p:nvPr/>
        </p:nvSpPr>
        <p:spPr bwMode="auto">
          <a:xfrm>
            <a:off x="514350" y="105798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Philippians Title1.jpeg"/>
          <p:cNvPicPr>
            <a:picLocks noChangeAspect="1"/>
          </p:cNvPicPr>
          <p:nvPr/>
        </p:nvPicPr>
        <p:blipFill>
          <a:blip r:embed="rId3" cstate="print"/>
          <a:stretch>
            <a:fillRect/>
          </a:stretch>
        </p:blipFill>
        <p:spPr>
          <a:xfrm>
            <a:off x="0" y="0"/>
            <a:ext cx="9144000" cy="6858000"/>
          </a:xfrm>
          <a:prstGeom prst="rect">
            <a:avLst/>
          </a:prstGeom>
          <a:ln>
            <a:noFill/>
          </a:ln>
          <a:effectLst>
            <a:outerShdw blurRad="190500" algn="tl" rotWithShape="0">
              <a:srgbClr val="000000">
                <a:alpha val="70000"/>
              </a:srgbClr>
            </a:outerShdw>
          </a:effectLst>
        </p:spPr>
      </p:pic>
      <p:sp>
        <p:nvSpPr>
          <p:cNvPr id="11" name="Rectangle 10"/>
          <p:cNvSpPr/>
          <p:nvPr/>
        </p:nvSpPr>
        <p:spPr>
          <a:xfrm>
            <a:off x="0" y="152400"/>
            <a:ext cx="9144000" cy="1600438"/>
          </a:xfrm>
          <a:prstGeom prst="rect">
            <a:avLst/>
          </a:prstGeom>
          <a:effectLst>
            <a:innerShdw blurRad="63500" dist="63500" dir="13500000">
              <a:schemeClr val="bg1">
                <a:alpha val="50000"/>
              </a:schemeClr>
            </a:innerShdw>
          </a:effectLst>
        </p:spPr>
        <p:txBody>
          <a:bodyPr wrap="square">
            <a:spAutoFit/>
          </a:bodyPr>
          <a:lstStyle/>
          <a:p>
            <a:pPr algn="ctr"/>
            <a:r>
              <a:rPr lang="en-US" sz="5400" b="1" dirty="0" smtClean="0">
                <a:ln w="12700">
                  <a:solidFill>
                    <a:srgbClr val="002060"/>
                  </a:solidFill>
                </a:ln>
                <a:solidFill>
                  <a:srgbClr val="C00000"/>
                </a:solidFill>
                <a:effectLst>
                  <a:outerShdw blurRad="63500" dist="63500" dir="2700000" algn="tl">
                    <a:srgbClr val="000000">
                      <a:alpha val="45000"/>
                    </a:srgbClr>
                  </a:outerShdw>
                </a:effectLst>
                <a:latin typeface="Britannic Bold" pitchFamily="34" charset="0"/>
              </a:rPr>
              <a:t> </a:t>
            </a: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The Cure for Anger and Anxiety</a:t>
            </a:r>
          </a:p>
          <a:p>
            <a:pPr algn="ctr"/>
            <a:r>
              <a:rPr lang="en-US" sz="44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4:1 – 9</a:t>
            </a:r>
          </a:p>
        </p:txBody>
      </p:sp>
      <p:sp>
        <p:nvSpPr>
          <p:cNvPr id="10" name="Rectangle 9"/>
          <p:cNvSpPr/>
          <p:nvPr/>
        </p:nvSpPr>
        <p:spPr>
          <a:xfrm>
            <a:off x="0" y="4724400"/>
            <a:ext cx="9144000" cy="1323439"/>
          </a:xfrm>
          <a:prstGeom prst="rect">
            <a:avLst/>
          </a:prstGeom>
          <a:effectLst>
            <a:innerShdw blurRad="63500" dist="63500" dir="13500000">
              <a:schemeClr val="bg1">
                <a:alpha val="50000"/>
              </a:schemeClr>
            </a:innerShdw>
          </a:effectLst>
        </p:spPr>
        <p:txBody>
          <a:bodyPr wrap="square">
            <a:spAutoFit/>
          </a:bodyPr>
          <a:lstStyle/>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Week  39  </a:t>
            </a:r>
          </a:p>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14 December 2022</a:t>
            </a:r>
            <a:endParaRPr lang="en-US" sz="4000" b="1" dirty="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1000"/>
                                        <p:tgtEl>
                                          <p:spTgt spid="11">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wipe(left)">
                                      <p:cBhvr>
                                        <p:cTn id="11" dur="1000"/>
                                        <p:tgtEl>
                                          <p:spTgt spid="11">
                                            <p:txEl>
                                              <p:pRg st="1" end="1"/>
                                            </p:txEl>
                                          </p:spTgt>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wipe(left)">
                                      <p:cBhvr>
                                        <p:cTn id="15" dur="1000"/>
                                        <p:tgtEl>
                                          <p:spTgt spid="10">
                                            <p:txEl>
                                              <p:pRg st="0" end="0"/>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10">
                                            <p:txEl>
                                              <p:pRg st="1" end="1"/>
                                            </p:txEl>
                                          </p:spTgt>
                                        </p:tgtEl>
                                        <p:attrNameLst>
                                          <p:attrName>style.visibility</p:attrName>
                                        </p:attrNameLst>
                                      </p:cBhvr>
                                      <p:to>
                                        <p:strVal val="visible"/>
                                      </p:to>
                                    </p:set>
                                    <p:animEffect transition="in" filter="wipe(left)">
                                      <p:cBhvr>
                                        <p:cTn id="18" dur="10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30887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Those who stand firm in the Lord have Christ as their unshakable common ground.  His big picture and overarching plan become the shared narrative of our lives together—narrow-minded opinions and personal preferences become silly things in light of the unity that comes through standing together in the Lord.    </a:t>
            </a:r>
            <a:endParaRPr lang="en-US" sz="2400" b="1" i="1" dirty="0" smtClean="0">
              <a:latin typeface="Cambria" pitchFamily="18" charset="0"/>
            </a:endParaRPr>
          </a:p>
          <a:p>
            <a:pPr indent="457200">
              <a:spcAft>
                <a:spcPts val="1200"/>
              </a:spcAft>
            </a:pPr>
            <a:r>
              <a:rPr lang="en-US" sz="2400" b="1" dirty="0" smtClean="0">
                <a:effectLst>
                  <a:outerShdw blurRad="38100" dist="38100" dir="2700000" algn="tl">
                    <a:srgbClr val="000000">
                      <a:alpha val="43137"/>
                    </a:srgbClr>
                  </a:outerShdw>
                </a:effectLst>
                <a:latin typeface="Cambria" pitchFamily="18" charset="0"/>
              </a:rPr>
              <a:t>SWINDOLL</a:t>
            </a:r>
            <a:r>
              <a:rPr lang="en-US" sz="2400" b="1" dirty="0" smtClean="0">
                <a:latin typeface="Cambria" pitchFamily="18" charset="0"/>
              </a:rPr>
              <a:t> quotes </a:t>
            </a:r>
            <a:r>
              <a:rPr lang="en-US" sz="2400" b="1" dirty="0" smtClean="0">
                <a:effectLst>
                  <a:outerShdw blurRad="38100" dist="38100" dir="2700000" algn="tl">
                    <a:srgbClr val="000000">
                      <a:alpha val="43137"/>
                    </a:srgbClr>
                  </a:outerShdw>
                </a:effectLst>
                <a:latin typeface="Cambria" pitchFamily="18" charset="0"/>
              </a:rPr>
              <a:t>Harry</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Ironside</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&gt;</a:t>
            </a:r>
            <a:r>
              <a:rPr lang="en-US" sz="2400" b="1" dirty="0" smtClean="0">
                <a:latin typeface="Cambria" pitchFamily="18" charset="0"/>
              </a:rPr>
              <a:t> </a:t>
            </a:r>
            <a:r>
              <a:rPr lang="en-US" sz="2400" b="1" i="1" dirty="0" smtClean="0">
                <a:latin typeface="Cambria" pitchFamily="18" charset="0"/>
              </a:rPr>
              <a:t>“It is always the effort of Satan to hinder the people of God from steadfastly clinging together, and presenting a united front to the enemy.  Alas, that his efforts to introduce dissension so readily succeed because of the flesh in us.”</a:t>
            </a:r>
            <a:r>
              <a:rPr lang="en-US" sz="2400" b="1" dirty="0" smtClean="0">
                <a:latin typeface="Cambria" pitchFamily="18" charset="0"/>
              </a:rPr>
              <a:t>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4:1 – 3</a:t>
              </a: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30887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  In </a:t>
            </a:r>
            <a:r>
              <a:rPr lang="en-US" sz="2400" b="1" dirty="0" smtClean="0">
                <a:effectLst>
                  <a:outerShdw blurRad="38100" dist="38100" dir="2700000" algn="tl">
                    <a:srgbClr val="000000">
                      <a:alpha val="43137"/>
                    </a:srgbClr>
                  </a:outerShdw>
                </a:effectLst>
                <a:latin typeface="Cambria" pitchFamily="18" charset="0"/>
              </a:rPr>
              <a:t>4:1</a:t>
            </a:r>
            <a:r>
              <a:rPr lang="en-US" sz="2400" b="1" dirty="0" smtClean="0">
                <a:latin typeface="Cambria" pitchFamily="18" charset="0"/>
              </a:rPr>
              <a:t> Paul says, </a:t>
            </a:r>
            <a:r>
              <a:rPr lang="en-US" sz="2400" b="1" i="1" dirty="0" smtClean="0">
                <a:latin typeface="Cambria" pitchFamily="18" charset="0"/>
              </a:rPr>
              <a:t>“So (</a:t>
            </a:r>
            <a:r>
              <a:rPr lang="en-US" sz="2400" b="1" i="1" dirty="0" smtClean="0">
                <a:effectLst>
                  <a:outerShdw blurRad="38100" dist="38100" dir="2700000" algn="tl">
                    <a:srgbClr val="000000">
                      <a:alpha val="43137"/>
                    </a:srgbClr>
                  </a:outerShdw>
                </a:effectLst>
                <a:latin typeface="Cambria" pitchFamily="18" charset="0"/>
              </a:rPr>
              <a:t>in this way</a:t>
            </a:r>
            <a:r>
              <a:rPr lang="en-US" sz="2400" b="1" i="1" dirty="0" smtClean="0">
                <a:latin typeface="Cambria" pitchFamily="18" charset="0"/>
              </a:rPr>
              <a:t>) stand firm in the Lord”</a:t>
            </a:r>
            <a:r>
              <a:rPr lang="en-US" sz="2400" b="1" dirty="0" smtClean="0">
                <a:latin typeface="Cambria" pitchFamily="18" charset="0"/>
              </a:rPr>
              <a:t> (emphasis added).  In what way?  Paul probably had in mind what he was about to say to Euodia and Syntyche—two women in the church at Philippi who had an unresolved dispute.  By dissolving the dissension, these two women would apply the principle of standing firm in the Lord. </a:t>
            </a:r>
          </a:p>
          <a:p>
            <a:pPr indent="457200">
              <a:spcAft>
                <a:spcPts val="1200"/>
              </a:spcAft>
            </a:pPr>
            <a:r>
              <a:rPr lang="en-US" sz="2400" b="1" dirty="0" smtClean="0">
                <a:latin typeface="Cambria" pitchFamily="18" charset="0"/>
              </a:rPr>
              <a:t>To underscore this, Paul repeats the phrase “in the Lord” in his exhortation to the two women: </a:t>
            </a:r>
            <a:r>
              <a:rPr lang="en-US" sz="2400" b="1" i="1" dirty="0" smtClean="0">
                <a:latin typeface="Cambria" pitchFamily="18" charset="0"/>
              </a:rPr>
              <a:t>“Live in harmony in the Lord”</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4:2</a:t>
            </a:r>
            <a:r>
              <a:rPr lang="en-US" sz="2400" b="1" dirty="0" smtClean="0">
                <a:latin typeface="Cambria" pitchFamily="18" charset="0"/>
              </a:rPr>
              <a:t>).  In other words, they would apply the general principle of standing firm in the Lord (</a:t>
            </a:r>
            <a:r>
              <a:rPr lang="en-US" sz="2400" b="1" dirty="0" smtClean="0">
                <a:effectLst>
                  <a:outerShdw blurRad="38100" dist="38100" dir="2700000" algn="tl">
                    <a:srgbClr val="000000">
                      <a:alpha val="43137"/>
                    </a:srgbClr>
                  </a:outerShdw>
                </a:effectLst>
                <a:latin typeface="Cambria" pitchFamily="18" charset="0"/>
              </a:rPr>
              <a:t>4:1</a:t>
            </a:r>
            <a:r>
              <a:rPr lang="en-US" sz="2400" b="1" dirty="0" smtClean="0">
                <a:latin typeface="Cambria" pitchFamily="18" charset="0"/>
              </a:rPr>
              <a:t>) by living in harmony in the Lord (</a:t>
            </a:r>
            <a:r>
              <a:rPr lang="en-US" sz="2400" b="1" dirty="0" smtClean="0">
                <a:effectLst>
                  <a:outerShdw blurRad="38100" dist="38100" dir="2700000" algn="tl">
                    <a:srgbClr val="000000">
                      <a:alpha val="43137"/>
                    </a:srgbClr>
                  </a:outerShdw>
                </a:effectLst>
                <a:latin typeface="Cambria" pitchFamily="18" charset="0"/>
              </a:rPr>
              <a:t>4:2</a:t>
            </a:r>
            <a:r>
              <a:rPr lang="en-US" sz="2400" b="1" dirty="0" smtClean="0">
                <a:latin typeface="Cambria" pitchFamily="18" charset="0"/>
              </a:rPr>
              <a:t>).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4:1 – 3</a:t>
              </a:r>
              <a:endParaRPr kumimoji="0" lang="en-US" sz="40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357020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Though Paul mentions Euodia and Syntyche only briefly, we can still draw a few reasonable conclusions about them based on our observation of these verses.  </a:t>
            </a:r>
          </a:p>
          <a:p>
            <a:pPr indent="457200">
              <a:spcAft>
                <a:spcPts val="1200"/>
              </a:spcAft>
            </a:pPr>
            <a:r>
              <a:rPr lang="en-US" sz="2200" b="1" dirty="0" smtClean="0">
                <a:effectLst>
                  <a:outerShdw blurRad="38100" dist="38100" dir="2700000" algn="tl">
                    <a:srgbClr val="000000">
                      <a:alpha val="43137"/>
                    </a:srgbClr>
                  </a:outerShdw>
                </a:effectLst>
                <a:latin typeface="Cambria" pitchFamily="18" charset="0"/>
              </a:rPr>
              <a:t>FIRST</a:t>
            </a:r>
            <a:r>
              <a:rPr lang="en-US" sz="2200" b="1" dirty="0" smtClean="0">
                <a:latin typeface="Cambria" pitchFamily="18" charset="0"/>
              </a:rPr>
              <a:t>,</a:t>
            </a:r>
            <a:r>
              <a:rPr lang="en-US" sz="2400" b="1" dirty="0" smtClean="0">
                <a:latin typeface="Cambria" pitchFamily="18" charset="0"/>
              </a:rPr>
              <a:t> they are both members of the same church in Philippi.  We don’t know what their specific relationship is.  Perhaps they are sisters, or in-laws, or ministry partners—maybe even a mother and daughter.  In any case, they are sisters “in the Lord” and members of the same body of Christ.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4:1 – 3</a:t>
              </a: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416868"/>
          </a:xfrm>
          <a:prstGeom prst="rect">
            <a:avLst/>
          </a:prstGeom>
          <a:noFill/>
          <a:effectLst/>
        </p:spPr>
        <p:txBody>
          <a:bodyPr wrap="square" rtlCol="0">
            <a:spAutoFit/>
          </a:bodyPr>
          <a:lstStyle/>
          <a:p>
            <a:pPr indent="457200">
              <a:spcAft>
                <a:spcPts val="1200"/>
              </a:spcAft>
            </a:pPr>
            <a:r>
              <a:rPr lang="en-US" sz="2200" b="1" dirty="0" smtClean="0">
                <a:effectLst>
                  <a:outerShdw blurRad="38100" dist="38100" dir="2700000" algn="tl">
                    <a:srgbClr val="000000">
                      <a:alpha val="43137"/>
                    </a:srgbClr>
                  </a:outerShdw>
                </a:effectLst>
                <a:latin typeface="Cambria" pitchFamily="18" charset="0"/>
              </a:rPr>
              <a:t>SECOND</a:t>
            </a:r>
            <a:r>
              <a:rPr lang="en-US" sz="2400" b="1" dirty="0" smtClean="0">
                <a:latin typeface="Cambria" pitchFamily="18" charset="0"/>
              </a:rPr>
              <a:t>, they are in the midst of a disagreement that’s causing strife and disunity.  Paul urges them both, literally, to “think the same thing” (</a:t>
            </a:r>
            <a:r>
              <a:rPr lang="en-US" sz="2400" b="1" dirty="0" smtClean="0">
                <a:effectLst>
                  <a:outerShdw blurRad="38100" dist="38100" dir="2700000" algn="tl">
                    <a:srgbClr val="000000">
                      <a:alpha val="43137"/>
                    </a:srgbClr>
                  </a:outerShdw>
                </a:effectLst>
                <a:latin typeface="Cambria" pitchFamily="18" charset="0"/>
              </a:rPr>
              <a:t>4:2</a:t>
            </a:r>
            <a:r>
              <a:rPr lang="en-US" sz="2400" b="1" dirty="0" smtClean="0">
                <a:latin typeface="Cambria" pitchFamily="18" charset="0"/>
              </a:rPr>
              <a:t>).  He uses the same phrase in </a:t>
            </a:r>
            <a:r>
              <a:rPr lang="en-US" sz="2400" b="1" dirty="0" smtClean="0">
                <a:effectLst>
                  <a:outerShdw blurRad="38100" dist="38100" dir="2700000" algn="tl">
                    <a:srgbClr val="000000">
                      <a:alpha val="43137"/>
                    </a:srgbClr>
                  </a:outerShdw>
                </a:effectLst>
                <a:latin typeface="Cambria" pitchFamily="18" charset="0"/>
              </a:rPr>
              <a:t>Romans 15:5</a:t>
            </a:r>
            <a:r>
              <a:rPr lang="en-US" sz="2400" b="1" dirty="0" smtClean="0">
                <a:latin typeface="Cambria" pitchFamily="18" charset="0"/>
              </a:rPr>
              <a:t> (“Be of the same mind with one another according to Christ Jesus”) and in </a:t>
            </a:r>
            <a:r>
              <a:rPr lang="en-US" sz="2400" b="1" dirty="0" smtClean="0">
                <a:effectLst>
                  <a:outerShdw blurRad="38100" dist="38100" dir="2700000" algn="tl">
                    <a:srgbClr val="000000">
                      <a:alpha val="43137"/>
                    </a:srgbClr>
                  </a:outerShdw>
                </a:effectLst>
                <a:latin typeface="Cambria" pitchFamily="18" charset="0"/>
              </a:rPr>
              <a:t>2 Corinthians 13:11</a:t>
            </a:r>
            <a:r>
              <a:rPr lang="en-US" sz="2400" b="1" dirty="0" smtClean="0">
                <a:latin typeface="Cambria" pitchFamily="18" charset="0"/>
              </a:rPr>
              <a:t> (“Be like-minded, live in peace”). </a:t>
            </a:r>
            <a:endParaRPr lang="en-US" sz="2400" b="1" i="1" dirty="0" smtClean="0">
              <a:latin typeface="Cambria" pitchFamily="18" charset="0"/>
            </a:endParaRPr>
          </a:p>
          <a:p>
            <a:pPr indent="457200">
              <a:spcAft>
                <a:spcPts val="1200"/>
              </a:spcAft>
            </a:pPr>
            <a:r>
              <a:rPr lang="en-US" sz="2400" b="1" dirty="0" smtClean="0">
                <a:latin typeface="Cambria" pitchFamily="18" charset="0"/>
              </a:rPr>
              <a:t> This doesn’t mean that we cease holding our own opinions about things, but it does mean that we don’t hold our opinion on certain issues over our value for other people.  We don’t know what the particular issue was that was causing a dispute between Euodia and Syntyche, but we do know that it cannot have been a major doctrinal dispute like the truth of the Resurrection or the deity of Christ or whether we’re saved by faith.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4:1 – 3</a:t>
              </a:r>
              <a:endParaRPr kumimoji="0" lang="en-US" sz="40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04753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When significant doctrinal issues like that arise, Paul tackles them head-on.  Here he doesn’t even mention the issue in dispute, suggesting there is no theological correction.  However, we do know that these two women have made a pit out of a pothole.  They’ve taken a small matter and turned it into a big matter.  How do we know that?  Because Paul sees a need to call them out by name in a letter written to the whole church.  In other words, they have caused a ruckus over something minor, and it is starting to affect the whole church. </a:t>
            </a:r>
            <a:endParaRPr lang="en-US" sz="2400" b="1" i="1" dirty="0" smtClean="0">
              <a:latin typeface="Cambria" pitchFamily="18" charset="0"/>
            </a:endParaRPr>
          </a:p>
          <a:p>
            <a:pPr indent="457200">
              <a:spcAft>
                <a:spcPts val="1200"/>
              </a:spcAft>
            </a:pPr>
            <a:r>
              <a:rPr lang="en-US" sz="2400" b="1" dirty="0" smtClean="0">
                <a:latin typeface="Cambria" pitchFamily="18" charset="0"/>
              </a:rPr>
              <a:t> </a:t>
            </a:r>
            <a:r>
              <a:rPr lang="en-US" sz="2200" b="1" dirty="0" smtClean="0">
                <a:effectLst>
                  <a:outerShdw blurRad="38100" dist="38100" dir="2700000" algn="tl">
                    <a:srgbClr val="000000">
                      <a:alpha val="43137"/>
                    </a:srgbClr>
                  </a:outerShdw>
                </a:effectLst>
                <a:latin typeface="Cambria" pitchFamily="18" charset="0"/>
              </a:rPr>
              <a:t>THIRD</a:t>
            </a:r>
            <a:r>
              <a:rPr lang="en-US" sz="2400" b="1" dirty="0" smtClean="0">
                <a:latin typeface="Cambria" pitchFamily="18" charset="0"/>
              </a:rPr>
              <a:t>, Paul expects both of them to respond positively to his exhortation.  This implies that both are at fault in the dispute and each needs to take steps toward reconciliation.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4:1 – 3</a:t>
              </a:r>
              <a:endParaRPr kumimoji="0" lang="en-US" sz="40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41686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Notice the </a:t>
            </a:r>
            <a:r>
              <a:rPr lang="en-US" sz="2400" b="1" i="1" dirty="0" smtClean="0">
                <a:effectLst>
                  <a:outerShdw blurRad="38100" dist="38100" dir="2700000" algn="tl">
                    <a:srgbClr val="000000">
                      <a:alpha val="43137"/>
                    </a:srgbClr>
                  </a:outerShdw>
                </a:effectLst>
                <a:latin typeface="Cambria" pitchFamily="18" charset="0"/>
              </a:rPr>
              <a:t>verb</a:t>
            </a:r>
            <a:r>
              <a:rPr lang="en-US" sz="2400" b="1" dirty="0" smtClean="0">
                <a:latin typeface="Cambria" pitchFamily="18" charset="0"/>
              </a:rPr>
              <a:t> Paul uses—and that he uses it twice:         “I </a:t>
            </a:r>
            <a:r>
              <a:rPr lang="en-US" sz="2400" b="1" i="1" dirty="0" smtClean="0">
                <a:effectLst>
                  <a:outerShdw blurRad="38100" dist="38100" dir="2700000" algn="tl">
                    <a:srgbClr val="000000">
                      <a:alpha val="43137"/>
                    </a:srgbClr>
                  </a:outerShdw>
                </a:effectLst>
                <a:latin typeface="Cambria" pitchFamily="18" charset="0"/>
              </a:rPr>
              <a:t>urge</a:t>
            </a:r>
            <a:r>
              <a:rPr lang="en-US" sz="2400" b="1" dirty="0" smtClean="0">
                <a:latin typeface="Cambria" pitchFamily="18" charset="0"/>
              </a:rPr>
              <a:t> Euodia and I </a:t>
            </a:r>
            <a:r>
              <a:rPr lang="en-US" sz="2400" b="1" i="1" dirty="0" smtClean="0">
                <a:effectLst>
                  <a:outerShdw blurRad="38100" dist="38100" dir="2700000" algn="tl">
                    <a:srgbClr val="000000">
                      <a:alpha val="43137"/>
                    </a:srgbClr>
                  </a:outerShdw>
                </a:effectLst>
                <a:latin typeface="Cambria" pitchFamily="18" charset="0"/>
              </a:rPr>
              <a:t>urge</a:t>
            </a:r>
            <a:r>
              <a:rPr lang="en-US" sz="2400" b="1" dirty="0" smtClean="0">
                <a:latin typeface="Cambria" pitchFamily="18" charset="0"/>
              </a:rPr>
              <a:t> Syntyche (</a:t>
            </a:r>
            <a:r>
              <a:rPr lang="en-US" sz="2400" b="1" dirty="0" smtClean="0">
                <a:effectLst>
                  <a:outerShdw blurRad="38100" dist="38100" dir="2700000" algn="tl">
                    <a:srgbClr val="000000">
                      <a:alpha val="43137"/>
                    </a:srgbClr>
                  </a:outerShdw>
                </a:effectLst>
                <a:latin typeface="Cambria" pitchFamily="18" charset="0"/>
              </a:rPr>
              <a:t>4:2</a:t>
            </a:r>
            <a:r>
              <a:rPr lang="en-US" sz="2400" b="1" dirty="0" smtClean="0">
                <a:latin typeface="Cambria" pitchFamily="18" charset="0"/>
              </a:rPr>
              <a:t>).  Both are responsible for the conflict and both need to retune their harsh tones to sing again in harmony.  Paul obviously knows them well—they have shared in his struggle for the gospel (</a:t>
            </a:r>
            <a:r>
              <a:rPr lang="en-US" sz="2400" b="1" dirty="0" smtClean="0">
                <a:effectLst>
                  <a:outerShdw blurRad="38100" dist="38100" dir="2700000" algn="tl">
                    <a:srgbClr val="000000">
                      <a:alpha val="43137"/>
                    </a:srgbClr>
                  </a:outerShdw>
                </a:effectLst>
                <a:latin typeface="Cambria" pitchFamily="18" charset="0"/>
              </a:rPr>
              <a:t>4:3</a:t>
            </a:r>
            <a:r>
              <a:rPr lang="en-US" sz="2400" b="1" dirty="0" smtClean="0">
                <a:latin typeface="Cambria" pitchFamily="18" charset="0"/>
              </a:rPr>
              <a:t>)—and he seems confident they will respond to his exhortation.  He doesn’t rebuke, lecture, threaten, or plead with them.  He simply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urges</a:t>
            </a:r>
            <a:r>
              <a:rPr lang="en-US" sz="2400" b="1" i="1" dirty="0" smtClean="0">
                <a:latin typeface="Cambria" pitchFamily="18" charset="0"/>
              </a:rPr>
              <a:t>”</a:t>
            </a:r>
            <a:r>
              <a:rPr lang="en-US" sz="2400" b="1" dirty="0" smtClean="0">
                <a:latin typeface="Cambria" pitchFamily="18" charset="0"/>
              </a:rPr>
              <a:t> reconciliation.</a:t>
            </a:r>
            <a:endParaRPr lang="en-US" sz="2400" b="1" i="1" dirty="0" smtClean="0">
              <a:latin typeface="Cambria" pitchFamily="18" charset="0"/>
            </a:endParaRPr>
          </a:p>
          <a:p>
            <a:pPr indent="457200">
              <a:spcAft>
                <a:spcPts val="1200"/>
              </a:spcAft>
            </a:pPr>
            <a:r>
              <a:rPr lang="en-US" sz="2400" b="1" dirty="0" smtClean="0">
                <a:latin typeface="Cambria" pitchFamily="18" charset="0"/>
              </a:rPr>
              <a:t> </a:t>
            </a:r>
            <a:r>
              <a:rPr lang="en-US" sz="2200" b="1" dirty="0" smtClean="0">
                <a:effectLst>
                  <a:outerShdw blurRad="38100" dist="38100" dir="2700000" algn="tl">
                    <a:srgbClr val="000000">
                      <a:alpha val="43137"/>
                    </a:srgbClr>
                  </a:outerShdw>
                </a:effectLst>
                <a:latin typeface="Cambria" pitchFamily="18" charset="0"/>
              </a:rPr>
              <a:t>FINALLY</a:t>
            </a:r>
            <a:r>
              <a:rPr lang="en-US" sz="2400" b="1" dirty="0" smtClean="0">
                <a:latin typeface="Cambria" pitchFamily="18" charset="0"/>
              </a:rPr>
              <a:t>, Paul calls on others to help in the reconciliation.  Yes, Euodia and Syntyche are responsible for humbling themselves and restoring unity.  But sometimes a division is so deep and a dispute so long-standing that it requires accountability from someone else, an objective third party who can serve as an arbitrator.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4:1 – 3</a:t>
              </a:r>
              <a:endParaRPr kumimoji="0" lang="en-US" sz="40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00B0F0">
            <a:alpha val="50000"/>
          </a:srgbClr>
        </a:solidFill>
        <a:effectLst/>
      </p:bgPr>
    </p:bg>
    <p:spTree>
      <p:nvGrpSpPr>
        <p:cNvPr id="1" name=""/>
        <p:cNvGrpSpPr/>
        <p:nvPr/>
      </p:nvGrpSpPr>
      <p:grpSpPr>
        <a:xfrm>
          <a:off x="0" y="0"/>
          <a:ext cx="0" cy="0"/>
          <a:chOff x="0" y="0"/>
          <a:chExt cx="0" cy="0"/>
        </a:xfrm>
      </p:grpSpPr>
      <p:pic>
        <p:nvPicPr>
          <p:cNvPr id="79874" name="Picture 2" descr="PHILIPPIANS 4:2-3. Starts with the Right Mindset (4:2) Starts with the  Right Mindset (4:2) – “Be of the same mind” Live in harmony, agreement,  complete. - ppt download"/>
          <p:cNvPicPr>
            <a:picLocks noChangeAspect="1" noChangeArrowheads="1"/>
          </p:cNvPicPr>
          <p:nvPr/>
        </p:nvPicPr>
        <p:blipFill>
          <a:blip r:embed="rId3" cstate="print"/>
          <a:srcRect b="8844"/>
          <a:stretch>
            <a:fillRect/>
          </a:stretch>
        </p:blipFill>
        <p:spPr bwMode="auto">
          <a:xfrm>
            <a:off x="304800" y="457200"/>
            <a:ext cx="8582167" cy="5867400"/>
          </a:xfrm>
          <a:prstGeom prst="rect">
            <a:avLst/>
          </a:prstGeom>
          <a:ln>
            <a:noFill/>
          </a:ln>
          <a:effectLst>
            <a:outerShdw blurRad="190500" algn="tl" rotWithShape="0">
              <a:srgbClr val="000000">
                <a:alpha val="70000"/>
              </a:srgbClr>
            </a:outerShdw>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79874"/>
                                        </p:tgtEl>
                                        <p:attrNameLst>
                                          <p:attrName>style.visibility</p:attrName>
                                        </p:attrNameLst>
                                      </p:cBhvr>
                                      <p:to>
                                        <p:strVal val="visible"/>
                                      </p:to>
                                    </p:set>
                                    <p:animEffect transition="in" filter="diamond(out)">
                                      <p:cBhvr>
                                        <p:cTn id="7" dur="2000"/>
                                        <p:tgtEl>
                                          <p:spTgt spid="798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41686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In this case, Paul requests that his “true companion . . . help these women” (</a:t>
            </a:r>
            <a:r>
              <a:rPr lang="en-US" sz="2400" b="1" dirty="0" smtClean="0">
                <a:effectLst>
                  <a:outerShdw blurRad="38100" dist="38100" dir="2700000" algn="tl">
                    <a:srgbClr val="000000">
                      <a:alpha val="43137"/>
                    </a:srgbClr>
                  </a:outerShdw>
                </a:effectLst>
                <a:latin typeface="Cambria" pitchFamily="18" charset="0"/>
              </a:rPr>
              <a:t>4:3</a:t>
            </a:r>
            <a:r>
              <a:rPr lang="en-US" sz="2400" b="1" dirty="0" smtClean="0">
                <a:latin typeface="Cambria" pitchFamily="18" charset="0"/>
              </a:rPr>
              <a:t>).  We don’t know who the “true companion” was.  Perhaps it was Timothy or Epaphroditus, or some other authority figure in the church at Philippi.  Regardless, this person was well know, well respected, and obviously well qualified to serve as a mediator to help bring about reconciliation.</a:t>
            </a:r>
            <a:endParaRPr lang="en-US" sz="2400" b="1" i="1" dirty="0" smtClean="0">
              <a:latin typeface="Cambria" pitchFamily="18" charset="0"/>
            </a:endParaRPr>
          </a:p>
          <a:p>
            <a:pPr indent="457200">
              <a:spcAft>
                <a:spcPts val="1200"/>
              </a:spcAft>
            </a:pPr>
            <a:r>
              <a:rPr lang="en-US" sz="2400" b="1" dirty="0" smtClean="0">
                <a:latin typeface="Cambria" pitchFamily="18" charset="0"/>
              </a:rPr>
              <a:t>Having begun this section on a positive note—“I long to see [you], my joy and crown” (</a:t>
            </a:r>
            <a:r>
              <a:rPr lang="en-US" sz="2400" b="1" dirty="0" smtClean="0">
                <a:effectLst>
                  <a:outerShdw blurRad="38100" dist="38100" dir="2700000" algn="tl">
                    <a:srgbClr val="000000">
                      <a:alpha val="43137"/>
                    </a:srgbClr>
                  </a:outerShdw>
                </a:effectLst>
                <a:latin typeface="Cambria" pitchFamily="18" charset="0"/>
              </a:rPr>
              <a:t>4:1</a:t>
            </a:r>
            <a:r>
              <a:rPr lang="en-US" sz="2400" b="1" dirty="0" smtClean="0">
                <a:latin typeface="Cambria" pitchFamily="18" charset="0"/>
              </a:rPr>
              <a:t>)—Paul also ends with an encouraging word.  Not only had Euodia and Syntyche shared in Paul’s quest to further the gospel of Jesus Christ, but so had a man named Clement (mentioned only here in the </a:t>
            </a:r>
            <a:r>
              <a:rPr lang="en-US" sz="2400" b="1" dirty="0" smtClean="0">
                <a:effectLst>
                  <a:outerShdw blurRad="38100" dist="38100" dir="2700000" algn="tl">
                    <a:srgbClr val="000000">
                      <a:alpha val="43137"/>
                    </a:srgbClr>
                  </a:outerShdw>
                </a:effectLst>
                <a:latin typeface="Cambria" pitchFamily="18" charset="0"/>
              </a:rPr>
              <a:t>NT</a:t>
            </a:r>
            <a:r>
              <a:rPr lang="en-US" sz="2400" b="1" dirty="0" smtClean="0">
                <a:latin typeface="Cambria" pitchFamily="18" charset="0"/>
              </a:rPr>
              <a:t>), along with many other co-laborers “whose names are in the book of life.”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4:1 – 3</a:t>
              </a:r>
              <a:endParaRPr kumimoji="0" lang="en-US" sz="40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1569660"/>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Paul no doubt encouraged a speedy reconciliation by reminding the disputing parties that they were one “in the Lord”—with a common hope of eternal life—and were part of a community of co-workers focused on a common goal. </a:t>
            </a:r>
            <a:endParaRPr lang="en-US" sz="2400" b="1" i="1" dirty="0" smtClean="0">
              <a:latin typeface="Cambria" pitchFamily="18" charset="0"/>
            </a:endParaRP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4:1 – 3</a:t>
              </a: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04800" y="1219200"/>
            <a:ext cx="8534400" cy="3477875"/>
          </a:xfrm>
          <a:prstGeom prst="rect">
            <a:avLst/>
          </a:prstGeom>
          <a:gradFill flip="none" rotWithShape="1">
            <a:gsLst>
              <a:gs pos="0">
                <a:srgbClr val="5E9EFF"/>
              </a:gs>
              <a:gs pos="39999">
                <a:srgbClr val="85C2FF"/>
              </a:gs>
              <a:gs pos="70000">
                <a:srgbClr val="C4D6EB"/>
              </a:gs>
              <a:gs pos="100000">
                <a:srgbClr val="FFEBFA"/>
              </a:gs>
            </a:gsLst>
            <a:lin ang="2700000" scaled="1"/>
            <a:tileRect/>
          </a:gra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600" b="1" baseline="30000" dirty="0" smtClean="0">
                <a:effectLst>
                  <a:outerShdw blurRad="38100" dist="38100" dir="2700000" algn="tl">
                    <a:srgbClr val="000000">
                      <a:alpha val="43137"/>
                    </a:srgbClr>
                  </a:outerShdw>
                </a:effectLst>
                <a:latin typeface="Georgia" pitchFamily="18" charset="0"/>
              </a:rPr>
              <a:t>4</a:t>
            </a:r>
            <a:r>
              <a:rPr lang="en-US" sz="2600" i="1" dirty="0" smtClean="0">
                <a:latin typeface="Georgia" pitchFamily="18" charset="0"/>
              </a:rPr>
              <a:t>Rejoice in the Lord always.  Again I will say, rejoice!</a:t>
            </a:r>
          </a:p>
          <a:p>
            <a:r>
              <a:rPr lang="en-US" sz="2600" b="1" baseline="30000" dirty="0" smtClean="0">
                <a:effectLst>
                  <a:outerShdw blurRad="38100" dist="38100" dir="2700000" algn="tl">
                    <a:srgbClr val="000000">
                      <a:alpha val="43137"/>
                    </a:srgbClr>
                  </a:outerShdw>
                </a:effectLst>
                <a:latin typeface="Georgia" pitchFamily="18" charset="0"/>
              </a:rPr>
              <a:t>5</a:t>
            </a:r>
            <a:r>
              <a:rPr lang="en-US" sz="2600" i="1" dirty="0" smtClean="0">
                <a:latin typeface="Georgia" pitchFamily="18" charset="0"/>
              </a:rPr>
              <a:t>Let your gentleness be known to all men.  The Lord is at hand.  </a:t>
            </a:r>
            <a:r>
              <a:rPr lang="en-US" sz="2600" b="1" baseline="30000" dirty="0" smtClean="0">
                <a:effectLst>
                  <a:outerShdw blurRad="38100" dist="38100" dir="2700000" algn="tl">
                    <a:srgbClr val="000000">
                      <a:alpha val="43137"/>
                    </a:srgbClr>
                  </a:outerShdw>
                </a:effectLst>
                <a:latin typeface="Georgia" pitchFamily="18" charset="0"/>
              </a:rPr>
              <a:t>6</a:t>
            </a:r>
            <a:r>
              <a:rPr lang="en-US" sz="2600" i="1" dirty="0" smtClean="0">
                <a:latin typeface="Georgia" pitchFamily="18" charset="0"/>
              </a:rPr>
              <a:t>Be anxious for nothing, but in everything by prayer and supplication, with thanksgiving, let your requests be made known to God; </a:t>
            </a:r>
            <a:r>
              <a:rPr lang="en-US" sz="2600" b="1" baseline="30000" dirty="0" smtClean="0">
                <a:effectLst>
                  <a:outerShdw blurRad="38100" dist="38100" dir="2700000" algn="tl">
                    <a:srgbClr val="000000">
                      <a:alpha val="43137"/>
                    </a:srgbClr>
                  </a:outerShdw>
                </a:effectLst>
                <a:latin typeface="Georgia" pitchFamily="18" charset="0"/>
              </a:rPr>
              <a:t>7</a:t>
            </a:r>
            <a:r>
              <a:rPr lang="en-US" sz="2600" i="1" dirty="0" smtClean="0">
                <a:latin typeface="Georgia" pitchFamily="18" charset="0"/>
              </a:rPr>
              <a:t>and the peace of God, which surpasses all understanding, will guard your hearts and minds through Christ Jesus.</a:t>
            </a:r>
          </a:p>
          <a:p>
            <a:endParaRPr lang="en-US" sz="2600" i="1" dirty="0" smtClean="0">
              <a:latin typeface="Georgia" pitchFamily="18" charset="0"/>
            </a:endParaRPr>
          </a:p>
        </p:txBody>
      </p:sp>
      <p:grpSp>
        <p:nvGrpSpPr>
          <p:cNvPr id="2" name="Group 6"/>
          <p:cNvGrpSpPr/>
          <p:nvPr/>
        </p:nvGrpSpPr>
        <p:grpSpPr>
          <a:xfrm>
            <a:off x="304800" y="152400"/>
            <a:ext cx="8519160" cy="914400"/>
            <a:chOff x="379141" y="152400"/>
            <a:chExt cx="8460059" cy="914400"/>
          </a:xfrm>
          <a:solidFill>
            <a:srgbClr val="00B0F0"/>
          </a:solidFill>
          <a:effectLst>
            <a:outerShdw blurRad="50800" dist="50800" dir="18900000" algn="bl" rotWithShape="0">
              <a:prstClr val="black">
                <a:alpha val="70000"/>
              </a:prstClr>
            </a:outerShdw>
          </a:effectLst>
        </p:grpSpPr>
        <p:sp>
          <p:nvSpPr>
            <p:cNvPr id="7" name="Title 1"/>
            <p:cNvSpPr txBox="1">
              <a:spLocks/>
            </p:cNvSpPr>
            <p:nvPr/>
          </p:nvSpPr>
          <p:spPr>
            <a:xfrm>
              <a:off x="379141" y="152400"/>
              <a:ext cx="8460059" cy="914400"/>
            </a:xfrm>
            <a:prstGeom prst="rect">
              <a:avLst/>
            </a:prstGeom>
            <a:grp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4:4 – 7		</a:t>
              </a: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25400">
              <a:noFill/>
              <a:miter lim="800000"/>
              <a:headEnd/>
              <a:tailEnd/>
            </a:ln>
            <a:effectLst>
              <a:outerShdw dist="38100" dir="2700000" rotWithShape="0">
                <a:srgbClr val="808080">
                  <a:alpha val="42998"/>
                </a:srgbClr>
              </a:outerShdw>
            </a:effectLst>
          </p:spPr>
        </p:pic>
      </p:gr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04753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This </a:t>
            </a:r>
            <a:r>
              <a:rPr lang="en-US" sz="2400" b="1" i="1" dirty="0" smtClean="0">
                <a:effectLst>
                  <a:outerShdw blurRad="38100" dist="38100" dir="2700000" algn="tl">
                    <a:srgbClr val="000000">
                      <a:alpha val="43137"/>
                    </a:srgbClr>
                  </a:outerShdw>
                </a:effectLst>
                <a:latin typeface="Cambria" pitchFamily="18" charset="0"/>
              </a:rPr>
              <a:t>fourth and final </a:t>
            </a:r>
            <a:r>
              <a:rPr lang="en-US" sz="2400" b="1" dirty="0" smtClean="0">
                <a:latin typeface="Cambria" pitchFamily="18" charset="0"/>
              </a:rPr>
              <a:t>chapter begins with a series of exhortations to unity, joy, and peace.  With great affection, Paul pleads with his beloved Philippians to stand fast in the Lord (</a:t>
            </a:r>
            <a:r>
              <a:rPr lang="en-US" sz="2400" b="1" dirty="0" smtClean="0">
                <a:effectLst>
                  <a:outerShdw blurRad="38100" dist="38100" dir="2700000" algn="tl">
                    <a:srgbClr val="000000">
                      <a:alpha val="43137"/>
                    </a:srgbClr>
                  </a:outerShdw>
                </a:effectLst>
                <a:latin typeface="Cambria" pitchFamily="18" charset="0"/>
              </a:rPr>
              <a:t>1</a:t>
            </a:r>
            <a:r>
              <a:rPr lang="en-US" sz="2400" b="1" dirty="0" smtClean="0">
                <a:latin typeface="Cambria" pitchFamily="18" charset="0"/>
              </a:rPr>
              <a:t>).  With great diplomacy and a call for assistance from others, he implores </a:t>
            </a:r>
            <a:r>
              <a:rPr lang="en-US" sz="2400" b="1" u="sng" dirty="0" smtClean="0">
                <a:latin typeface="Cambria" pitchFamily="18" charset="0"/>
              </a:rPr>
              <a:t>Euodia</a:t>
            </a:r>
            <a:r>
              <a:rPr lang="en-US" sz="2400" b="1" dirty="0" smtClean="0">
                <a:latin typeface="Cambria" pitchFamily="18" charset="0"/>
              </a:rPr>
              <a:t> and </a:t>
            </a:r>
            <a:r>
              <a:rPr lang="en-US" sz="2400" b="1" u="sng" dirty="0" smtClean="0">
                <a:latin typeface="Cambria" pitchFamily="18" charset="0"/>
              </a:rPr>
              <a:t>Syntyche</a:t>
            </a:r>
            <a:r>
              <a:rPr lang="en-US" sz="2400" b="1" dirty="0" smtClean="0">
                <a:latin typeface="Cambria" pitchFamily="18" charset="0"/>
              </a:rPr>
              <a:t> to be of one mind in the Lord (</a:t>
            </a:r>
            <a:r>
              <a:rPr lang="en-US" sz="2400" b="1" dirty="0" smtClean="0">
                <a:effectLst>
                  <a:outerShdw blurRad="38100" dist="38100" dir="2700000" algn="tl">
                    <a:srgbClr val="000000">
                      <a:alpha val="43137"/>
                    </a:srgbClr>
                  </a:outerShdw>
                </a:effectLst>
                <a:latin typeface="Cambria" pitchFamily="18" charset="0"/>
              </a:rPr>
              <a:t>3-4</a:t>
            </a:r>
            <a:r>
              <a:rPr lang="en-US" sz="2400" b="1" dirty="0" smtClean="0">
                <a:latin typeface="Cambria" pitchFamily="18" charset="0"/>
              </a:rPr>
              <a:t>).  </a:t>
            </a:r>
          </a:p>
          <a:p>
            <a:pPr indent="457200">
              <a:spcAft>
                <a:spcPts val="1200"/>
              </a:spcAft>
            </a:pPr>
            <a:r>
              <a:rPr lang="en-US" sz="2400" b="1" dirty="0" smtClean="0">
                <a:latin typeface="Cambria" pitchFamily="18" charset="0"/>
              </a:rPr>
              <a:t>He then follows with a call for them to rejoice always in the Lord, letting their gentleness be known to all, and through prayer and supplication with thanksgiving to allow the peace of God to remove any anxiety (</a:t>
            </a:r>
            <a:r>
              <a:rPr lang="en-US" sz="2400" b="1" dirty="0" smtClean="0">
                <a:effectLst>
                  <a:outerShdw blurRad="38100" dist="38100" dir="2700000" algn="tl">
                    <a:srgbClr val="000000">
                      <a:alpha val="43137"/>
                    </a:srgbClr>
                  </a:outerShdw>
                </a:effectLst>
                <a:latin typeface="Cambria" pitchFamily="18" charset="0"/>
              </a:rPr>
              <a:t>5-7</a:t>
            </a:r>
            <a:r>
              <a:rPr lang="en-US" sz="2400" b="1" dirty="0" smtClean="0">
                <a:latin typeface="Cambria" pitchFamily="18" charset="0"/>
              </a:rPr>
              <a:t>).  His final exhortations include a call to meditate on things of virtue and worthy of praise, and to imitate his example in order to ensure that God will be with them (</a:t>
            </a:r>
            <a:r>
              <a:rPr lang="en-US" sz="2400" b="1" dirty="0" smtClean="0">
                <a:effectLst>
                  <a:outerShdw blurRad="38100" dist="38100" dir="2700000" algn="tl">
                    <a:srgbClr val="000000">
                      <a:alpha val="43137"/>
                    </a:srgbClr>
                  </a:outerShdw>
                </a:effectLst>
                <a:latin typeface="Cambria" pitchFamily="18" charset="0"/>
              </a:rPr>
              <a:t>8-9</a:t>
            </a:r>
            <a:r>
              <a:rPr lang="en-US" sz="2400" b="1" dirty="0" smtClean="0">
                <a:latin typeface="Cambria" pitchFamily="18" charset="0"/>
              </a:rPr>
              <a:t>).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lang="en-US" sz="2400" cap="all" dirty="0" smtClean="0">
                  <a:solidFill>
                    <a:srgbClr val="00206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overview c</a:t>
              </a:r>
              <a:r>
                <a:rPr kumimoji="0" lang="en-US" sz="24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hapter four</a:t>
              </a:r>
              <a:endParaRPr kumimoji="0" lang="en-US" sz="24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41686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In Philippians </a:t>
            </a:r>
            <a:r>
              <a:rPr lang="en-US" sz="2400" b="1" dirty="0" smtClean="0">
                <a:effectLst>
                  <a:outerShdw blurRad="38100" dist="38100" dir="2700000" algn="tl">
                    <a:srgbClr val="000000">
                      <a:alpha val="43137"/>
                    </a:srgbClr>
                  </a:outerShdw>
                </a:effectLst>
                <a:latin typeface="Cambria" pitchFamily="18" charset="0"/>
              </a:rPr>
              <a:t>4:1-3</a:t>
            </a:r>
            <a:r>
              <a:rPr lang="en-US" sz="2400" b="1" dirty="0" smtClean="0">
                <a:latin typeface="Cambria" pitchFamily="18" charset="0"/>
              </a:rPr>
              <a:t>, we saw how standing firm in the Lord precedes relating well in the family of God.  Now, in </a:t>
            </a:r>
            <a:r>
              <a:rPr lang="en-US" sz="2400" b="1" dirty="0" smtClean="0">
                <a:effectLst>
                  <a:outerShdw blurRad="38100" dist="38100" dir="2700000" algn="tl">
                    <a:srgbClr val="000000">
                      <a:alpha val="43137"/>
                    </a:srgbClr>
                  </a:outerShdw>
                </a:effectLst>
                <a:latin typeface="Cambria" pitchFamily="18" charset="0"/>
              </a:rPr>
              <a:t>4:4-7</a:t>
            </a:r>
            <a:r>
              <a:rPr lang="en-US" sz="2400" b="1" dirty="0" smtClean="0">
                <a:latin typeface="Cambria" pitchFamily="18" charset="0"/>
              </a:rPr>
              <a:t>, Paul explains how standing firm in the Lord relieves our anxiety.</a:t>
            </a:r>
          </a:p>
          <a:p>
            <a:pPr indent="457200">
              <a:spcAft>
                <a:spcPts val="1200"/>
              </a:spcAft>
            </a:pPr>
            <a:r>
              <a:rPr lang="en-US" sz="2400" b="1" dirty="0" smtClean="0">
                <a:latin typeface="Cambria" pitchFamily="18" charset="0"/>
              </a:rPr>
              <a:t>Regrettably, we’ve come to a point in our society when “worry” has become an epidemic, if not an outright plague.  Strangely, some seem to treat anxiety like a close friend they don’t want to lose:  They excuse it, make room for it, accommodate it, and coddle it.  They treat it like a destructive, codependent relationship, and it eats away at their joy day after day.  Think about what worry really is and does.  When we worry, we’re preoccupied with distressing fears—burdened by the past, nervous about the present, and tormented by the future.  </a:t>
            </a:r>
            <a:endParaRPr lang="en-US" sz="2400" b="1" i="1" dirty="0" smtClean="0">
              <a:latin typeface="Cambria" pitchFamily="18" charset="0"/>
            </a:endParaRP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4:4 – 7</a:t>
              </a:r>
              <a:endParaRPr kumimoji="0" lang="en-US" sz="40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40660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We live in the realm of “</a:t>
            </a:r>
            <a:r>
              <a:rPr lang="en-US" sz="2400" b="1" dirty="0" smtClean="0">
                <a:effectLst>
                  <a:outerShdw blurRad="38100" dist="38100" dir="2700000" algn="tl">
                    <a:srgbClr val="000000">
                      <a:alpha val="43137"/>
                    </a:srgbClr>
                  </a:outerShdw>
                </a:effectLst>
                <a:latin typeface="Cambria" pitchFamily="18" charset="0"/>
              </a:rPr>
              <a:t>what-ifs</a:t>
            </a:r>
            <a:r>
              <a:rPr lang="en-US" sz="2400" b="1" dirty="0" smtClean="0">
                <a:latin typeface="Cambria" pitchFamily="18" charset="0"/>
              </a:rPr>
              <a:t>.”  That kind of mental and emotional agitation can’t be healthy.  </a:t>
            </a:r>
          </a:p>
          <a:p>
            <a:pPr indent="457200">
              <a:spcAft>
                <a:spcPts val="1200"/>
              </a:spcAft>
            </a:pPr>
            <a:r>
              <a:rPr lang="en-US" sz="2400" b="1" dirty="0" smtClean="0">
                <a:latin typeface="Cambria" pitchFamily="18" charset="0"/>
              </a:rPr>
              <a:t>No wonder Jesus took worldly worry head-on in His Sermon on the Mount (</a:t>
            </a:r>
            <a:r>
              <a:rPr lang="en-US" sz="2400" b="1" dirty="0" smtClean="0">
                <a:effectLst>
                  <a:outerShdw blurRad="38100" dist="38100" dir="2700000" algn="tl">
                    <a:srgbClr val="000000">
                      <a:alpha val="43137"/>
                    </a:srgbClr>
                  </a:outerShdw>
                </a:effectLst>
                <a:latin typeface="Cambria" pitchFamily="18" charset="0"/>
              </a:rPr>
              <a:t>Matthew 6:25-34</a:t>
            </a:r>
            <a:r>
              <a:rPr lang="en-US" sz="2400" b="1" dirty="0" smtClean="0">
                <a:latin typeface="Cambria" pitchFamily="18" charset="0"/>
              </a:rPr>
              <a:t>).  Five times in that famous passage the same Greek term meaning “</a:t>
            </a:r>
            <a:r>
              <a:rPr lang="en-US" sz="2400" b="1" dirty="0" smtClean="0">
                <a:effectLst>
                  <a:outerShdw blurRad="38100" dist="38100" dir="2700000" algn="tl">
                    <a:srgbClr val="000000">
                      <a:alpha val="43137"/>
                    </a:srgbClr>
                  </a:outerShdw>
                </a:effectLst>
                <a:latin typeface="Cambria" pitchFamily="18" charset="0"/>
              </a:rPr>
              <a:t>to worry</a:t>
            </a:r>
            <a:r>
              <a:rPr lang="en-US" sz="2400" b="1" dirty="0" smtClean="0">
                <a:latin typeface="Cambria" pitchFamily="18" charset="0"/>
              </a:rPr>
              <a:t>” appears:</a:t>
            </a:r>
          </a:p>
          <a:p>
            <a:pPr marL="1005840" indent="-1828800">
              <a:spcAft>
                <a:spcPts val="400"/>
              </a:spcAft>
            </a:pPr>
            <a:r>
              <a:rPr lang="en-US" sz="2400" b="1" dirty="0" smtClean="0">
                <a:effectLst>
                  <a:outerShdw blurRad="38100" dist="38100" dir="2700000" algn="tl">
                    <a:srgbClr val="000000">
                      <a:alpha val="43137"/>
                    </a:srgbClr>
                  </a:outerShdw>
                </a:effectLst>
                <a:latin typeface="Cambria" pitchFamily="18" charset="0"/>
              </a:rPr>
              <a:t>v25 </a:t>
            </a:r>
            <a:r>
              <a:rPr lang="en-US" sz="2000" b="1" dirty="0" smtClean="0">
                <a:effectLst>
                  <a:outerShdw blurRad="38100" dist="38100" dir="2700000" algn="tl">
                    <a:srgbClr val="000000">
                      <a:alpha val="43137"/>
                    </a:srgbClr>
                  </a:outerShdw>
                </a:effectLst>
                <a:latin typeface="Cambria" pitchFamily="18" charset="0"/>
              </a:rPr>
              <a:t>&gt;</a:t>
            </a:r>
            <a:r>
              <a:rPr lang="en-US" sz="2400" b="1" dirty="0" smtClean="0">
                <a:latin typeface="Cambria" pitchFamily="18" charset="0"/>
              </a:rPr>
              <a:t> </a:t>
            </a:r>
            <a:r>
              <a:rPr lang="en-US" sz="2400" b="1" i="1" dirty="0" smtClean="0">
                <a:latin typeface="Cambria" pitchFamily="18" charset="0"/>
              </a:rPr>
              <a:t>“Therefore I tell you, do not </a:t>
            </a:r>
            <a:r>
              <a:rPr lang="en-US" sz="2400" b="1" i="1" u="sng" dirty="0" smtClean="0">
                <a:latin typeface="Cambria" pitchFamily="18" charset="0"/>
              </a:rPr>
              <a:t>worry</a:t>
            </a:r>
            <a:r>
              <a:rPr lang="en-US" sz="2400" b="1" i="1" dirty="0" smtClean="0">
                <a:latin typeface="Cambria" pitchFamily="18" charset="0"/>
              </a:rPr>
              <a:t> about your life.”</a:t>
            </a:r>
            <a:r>
              <a:rPr lang="en-US" sz="2400" b="1" dirty="0" smtClean="0">
                <a:latin typeface="Cambria" pitchFamily="18" charset="0"/>
              </a:rPr>
              <a:t>  </a:t>
            </a:r>
          </a:p>
          <a:p>
            <a:pPr marL="1005840" indent="-1828800">
              <a:spcAft>
                <a:spcPts val="400"/>
              </a:spcAft>
            </a:pPr>
            <a:r>
              <a:rPr lang="en-US" sz="2400" b="1" dirty="0" smtClean="0">
                <a:effectLst>
                  <a:outerShdw blurRad="38100" dist="38100" dir="2700000" algn="tl">
                    <a:srgbClr val="000000">
                      <a:alpha val="43137"/>
                    </a:srgbClr>
                  </a:outerShdw>
                </a:effectLst>
                <a:latin typeface="Cambria" pitchFamily="18" charset="0"/>
              </a:rPr>
              <a:t>v27 </a:t>
            </a:r>
            <a:r>
              <a:rPr lang="en-US" sz="2000" b="1" dirty="0" smtClean="0">
                <a:effectLst>
                  <a:outerShdw blurRad="38100" dist="38100" dir="2700000" algn="tl">
                    <a:srgbClr val="000000">
                      <a:alpha val="43137"/>
                    </a:srgbClr>
                  </a:outerShdw>
                </a:effectLst>
                <a:latin typeface="Cambria" pitchFamily="18" charset="0"/>
              </a:rPr>
              <a:t>&gt;</a:t>
            </a:r>
            <a:r>
              <a:rPr lang="en-US" sz="2400" b="1" dirty="0" smtClean="0">
                <a:latin typeface="Cambria" pitchFamily="18" charset="0"/>
              </a:rPr>
              <a:t> </a:t>
            </a:r>
            <a:r>
              <a:rPr lang="en-US" sz="2400" b="1" i="1" dirty="0" smtClean="0">
                <a:latin typeface="Cambria" pitchFamily="18" charset="0"/>
              </a:rPr>
              <a:t>“Can any one of you by </a:t>
            </a:r>
            <a:r>
              <a:rPr lang="en-US" sz="2400" b="1" i="1" u="sng" dirty="0" smtClean="0">
                <a:latin typeface="Cambria" pitchFamily="18" charset="0"/>
              </a:rPr>
              <a:t>worrying</a:t>
            </a:r>
            <a:r>
              <a:rPr lang="en-US" sz="2400" b="1" i="1" dirty="0" smtClean="0">
                <a:latin typeface="Cambria" pitchFamily="18" charset="0"/>
              </a:rPr>
              <a:t> add a single hour to your life?”</a:t>
            </a:r>
            <a:r>
              <a:rPr lang="en-US" sz="2400" b="1" dirty="0" smtClean="0">
                <a:latin typeface="Cambria" pitchFamily="18" charset="0"/>
              </a:rPr>
              <a:t> </a:t>
            </a:r>
          </a:p>
          <a:p>
            <a:pPr marL="1005840" indent="-1828800">
              <a:spcAft>
                <a:spcPts val="400"/>
              </a:spcAft>
            </a:pPr>
            <a:r>
              <a:rPr lang="en-US" sz="2400" b="1" dirty="0" smtClean="0">
                <a:effectLst>
                  <a:outerShdw blurRad="38100" dist="38100" dir="2700000" algn="tl">
                    <a:srgbClr val="000000">
                      <a:alpha val="43137"/>
                    </a:srgbClr>
                  </a:outerShdw>
                </a:effectLst>
                <a:latin typeface="Cambria" pitchFamily="18" charset="0"/>
              </a:rPr>
              <a:t>v28 </a:t>
            </a:r>
            <a:r>
              <a:rPr lang="en-US" sz="2000" b="1" dirty="0" smtClean="0">
                <a:effectLst>
                  <a:outerShdw blurRad="38100" dist="38100" dir="2700000" algn="tl">
                    <a:srgbClr val="000000">
                      <a:alpha val="43137"/>
                    </a:srgbClr>
                  </a:outerShdw>
                </a:effectLst>
                <a:latin typeface="Cambria" pitchFamily="18" charset="0"/>
              </a:rPr>
              <a:t>&gt;</a:t>
            </a:r>
            <a:r>
              <a:rPr lang="en-US" sz="2400" b="1" dirty="0" smtClean="0">
                <a:latin typeface="Cambria" pitchFamily="18" charset="0"/>
              </a:rPr>
              <a:t> </a:t>
            </a:r>
            <a:r>
              <a:rPr lang="en-US" sz="2400" b="1" i="1" dirty="0" smtClean="0">
                <a:latin typeface="Cambria" pitchFamily="18" charset="0"/>
              </a:rPr>
              <a:t>“And why do you </a:t>
            </a:r>
            <a:r>
              <a:rPr lang="en-US" sz="2400" b="1" i="1" u="sng" dirty="0" smtClean="0">
                <a:latin typeface="Cambria" pitchFamily="18" charset="0"/>
              </a:rPr>
              <a:t>worry</a:t>
            </a:r>
            <a:r>
              <a:rPr lang="en-US" sz="2400" b="1" i="1" dirty="0" smtClean="0">
                <a:latin typeface="Cambria" pitchFamily="18" charset="0"/>
              </a:rPr>
              <a:t> about clothes?” </a:t>
            </a:r>
          </a:p>
          <a:p>
            <a:pPr marL="1005840" indent="-1828800">
              <a:spcAft>
                <a:spcPts val="400"/>
              </a:spcAft>
            </a:pPr>
            <a:r>
              <a:rPr lang="en-US" sz="2400" b="1" dirty="0" smtClean="0">
                <a:effectLst>
                  <a:outerShdw blurRad="38100" dist="38100" dir="2700000" algn="tl">
                    <a:srgbClr val="000000">
                      <a:alpha val="43137"/>
                    </a:srgbClr>
                  </a:outerShdw>
                </a:effectLst>
                <a:latin typeface="Cambria" pitchFamily="18" charset="0"/>
              </a:rPr>
              <a:t>v31 </a:t>
            </a:r>
            <a:r>
              <a:rPr lang="en-US" sz="2000" b="1" dirty="0" smtClean="0">
                <a:effectLst>
                  <a:outerShdw blurRad="38100" dist="38100" dir="2700000" algn="tl">
                    <a:srgbClr val="000000">
                      <a:alpha val="43137"/>
                    </a:srgbClr>
                  </a:outerShdw>
                </a:effectLst>
                <a:latin typeface="Cambria" pitchFamily="18" charset="0"/>
              </a:rPr>
              <a:t>&gt;</a:t>
            </a:r>
            <a:r>
              <a:rPr lang="en-US" sz="2400" b="1" dirty="0" smtClean="0">
                <a:latin typeface="Cambria" pitchFamily="18" charset="0"/>
              </a:rPr>
              <a:t> </a:t>
            </a:r>
            <a:r>
              <a:rPr lang="en-US" sz="2400" b="1" i="1" dirty="0" smtClean="0">
                <a:latin typeface="Cambria" pitchFamily="18" charset="0"/>
              </a:rPr>
              <a:t>“So do not </a:t>
            </a:r>
            <a:r>
              <a:rPr lang="en-US" sz="2400" b="1" i="1" u="sng" dirty="0" smtClean="0">
                <a:latin typeface="Cambria" pitchFamily="18" charset="0"/>
              </a:rPr>
              <a:t>worry</a:t>
            </a:r>
            <a:r>
              <a:rPr lang="en-US" sz="2400" b="1" i="1" dirty="0" smtClean="0">
                <a:latin typeface="Cambria" pitchFamily="18" charset="0"/>
              </a:rPr>
              <a:t>.” </a:t>
            </a:r>
          </a:p>
          <a:p>
            <a:pPr marL="1005840" indent="-1828800">
              <a:spcAft>
                <a:spcPts val="400"/>
              </a:spcAft>
            </a:pPr>
            <a:r>
              <a:rPr lang="en-US" sz="2400" b="1" dirty="0" smtClean="0">
                <a:effectLst>
                  <a:outerShdw blurRad="38100" dist="38100" dir="2700000" algn="tl">
                    <a:srgbClr val="000000">
                      <a:alpha val="43137"/>
                    </a:srgbClr>
                  </a:outerShdw>
                </a:effectLst>
                <a:latin typeface="Cambria" pitchFamily="18" charset="0"/>
              </a:rPr>
              <a:t>v34 </a:t>
            </a:r>
            <a:r>
              <a:rPr lang="en-US" sz="2000" b="1" dirty="0" smtClean="0">
                <a:effectLst>
                  <a:outerShdw blurRad="38100" dist="38100" dir="2700000" algn="tl">
                    <a:srgbClr val="000000">
                      <a:alpha val="43137"/>
                    </a:srgbClr>
                  </a:outerShdw>
                </a:effectLst>
                <a:latin typeface="Cambria" pitchFamily="18" charset="0"/>
              </a:rPr>
              <a:t>&gt;</a:t>
            </a:r>
            <a:r>
              <a:rPr lang="en-US" sz="2400" b="1" dirty="0" smtClean="0">
                <a:latin typeface="Cambria" pitchFamily="18" charset="0"/>
              </a:rPr>
              <a:t> </a:t>
            </a:r>
            <a:r>
              <a:rPr lang="en-US" sz="2400" b="1" i="1" dirty="0" smtClean="0">
                <a:latin typeface="Cambria" pitchFamily="18" charset="0"/>
              </a:rPr>
              <a:t>“Do not </a:t>
            </a:r>
            <a:r>
              <a:rPr lang="en-US" sz="2400" b="1" i="1" u="sng" dirty="0" smtClean="0">
                <a:latin typeface="Cambria" pitchFamily="18" charset="0"/>
              </a:rPr>
              <a:t>worry</a:t>
            </a:r>
            <a:r>
              <a:rPr lang="en-US" sz="2400" b="1" i="1" dirty="0" smtClean="0">
                <a:latin typeface="Cambria" pitchFamily="18" charset="0"/>
              </a:rPr>
              <a:t> about tomorrow, for tomorrow will worry about itself.”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4:4 – 7</a:t>
              </a: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1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3939540"/>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Those who engage in incessant worry find their entire lives off-kilter, teetering on the brink or breakdown.  To combat this dangerous trajectory, Paul re-centers our focus in Philippians </a:t>
            </a:r>
            <a:r>
              <a:rPr lang="en-US" sz="2400" b="1" dirty="0" smtClean="0">
                <a:effectLst>
                  <a:outerShdw blurRad="38100" dist="38100" dir="2700000" algn="tl">
                    <a:srgbClr val="000000">
                      <a:alpha val="43137"/>
                    </a:srgbClr>
                  </a:outerShdw>
                </a:effectLst>
                <a:latin typeface="Cambria" pitchFamily="18" charset="0"/>
              </a:rPr>
              <a:t>4:4</a:t>
            </a:r>
            <a:r>
              <a:rPr lang="en-US" sz="2400" b="1" dirty="0" smtClean="0">
                <a:latin typeface="Cambria" pitchFamily="18" charset="0"/>
              </a:rPr>
              <a:t> </a:t>
            </a:r>
            <a:r>
              <a:rPr lang="en-US" sz="2000" b="1" dirty="0" smtClean="0">
                <a:effectLst>
                  <a:outerShdw blurRad="38100" dist="38100" dir="2700000" algn="tl">
                    <a:srgbClr val="000000">
                      <a:alpha val="43137"/>
                    </a:srgbClr>
                  </a:outerShdw>
                </a:effectLst>
                <a:latin typeface="Cambria" pitchFamily="18" charset="0"/>
              </a:rPr>
              <a:t>&gt;</a:t>
            </a:r>
            <a:r>
              <a:rPr lang="en-US" sz="2400" b="1" dirty="0" smtClean="0">
                <a:latin typeface="Cambria" pitchFamily="18" charset="0"/>
              </a:rPr>
              <a:t> </a:t>
            </a:r>
            <a:r>
              <a:rPr lang="en-US" sz="2400" b="1" i="1" dirty="0" smtClean="0">
                <a:latin typeface="Cambria" pitchFamily="18" charset="0"/>
              </a:rPr>
              <a:t>“Rejoice in the Lord always. Again I will say, rejoice!”</a:t>
            </a:r>
            <a:r>
              <a:rPr lang="en-US" sz="2400" b="1" dirty="0" smtClean="0">
                <a:latin typeface="Cambria" pitchFamily="18" charset="0"/>
              </a:rPr>
              <a:t>  </a:t>
            </a:r>
          </a:p>
          <a:p>
            <a:pPr indent="457200">
              <a:spcAft>
                <a:spcPts val="1200"/>
              </a:spcAft>
            </a:pPr>
            <a:r>
              <a:rPr lang="en-US" sz="2400" b="1" dirty="0" smtClean="0">
                <a:latin typeface="Cambria" pitchFamily="18" charset="0"/>
              </a:rPr>
              <a:t>In a letter in which joy has been a constant theme , it’s no surprise that Paul reiterates that theme now, as he is about to discuss the threat of anxiety.  By refocusing on the joy we have “in the Lord,” we already begin to pour water on the flames of worry.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4:4 – 7</a:t>
              </a:r>
              <a:endParaRPr kumimoji="0" lang="en-US" sz="40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pic>
        <p:nvPicPr>
          <p:cNvPr id="74754" name="Picture 2" descr="Philippians 4:4 (ESV) - Philippians 4:4 ESV - Rejoice in the Lord… | Biblia"/>
          <p:cNvPicPr>
            <a:picLocks noChangeAspect="1" noChangeArrowheads="1"/>
          </p:cNvPicPr>
          <p:nvPr/>
        </p:nvPicPr>
        <p:blipFill>
          <a:blip r:embed="rId2" cstate="print"/>
          <a:srcRect b="10433"/>
          <a:stretch>
            <a:fillRect/>
          </a:stretch>
        </p:blipFill>
        <p:spPr bwMode="auto">
          <a:xfrm>
            <a:off x="228600" y="1066800"/>
            <a:ext cx="8637443" cy="43434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74754"/>
                                        </p:tgtEl>
                                        <p:attrNameLst>
                                          <p:attrName>style.visibility</p:attrName>
                                        </p:attrNameLst>
                                      </p:cBhvr>
                                      <p:to>
                                        <p:strVal val="visible"/>
                                      </p:to>
                                    </p:set>
                                    <p:animEffect transition="in" filter="diamond(out)">
                                      <p:cBhvr>
                                        <p:cTn id="7" dur="2000"/>
                                        <p:tgtEl>
                                          <p:spTgt spid="747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67820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In </a:t>
            </a:r>
            <a:r>
              <a:rPr lang="en-US" sz="2400" b="1" dirty="0" smtClean="0">
                <a:effectLst>
                  <a:outerShdw blurRad="38100" dist="38100" dir="2700000" algn="tl">
                    <a:srgbClr val="000000">
                      <a:alpha val="43137"/>
                    </a:srgbClr>
                  </a:outerShdw>
                </a:effectLst>
                <a:latin typeface="Cambria" pitchFamily="18" charset="0"/>
              </a:rPr>
              <a:t>4:5</a:t>
            </a:r>
            <a:r>
              <a:rPr lang="en-US" sz="2400" b="1" dirty="0" smtClean="0">
                <a:latin typeface="Cambria" pitchFamily="18" charset="0"/>
              </a:rPr>
              <a:t>, Paul relays two more dimensions of the joyful life in the Lord, both of which can help to combat anxiety.  </a:t>
            </a:r>
          </a:p>
          <a:p>
            <a:pPr indent="457200">
              <a:spcAft>
                <a:spcPts val="1200"/>
              </a:spcAft>
            </a:pPr>
            <a:r>
              <a:rPr lang="en-US" sz="2200" b="1" dirty="0" smtClean="0">
                <a:effectLst>
                  <a:outerShdw blurRad="38100" dist="38100" dir="2700000" algn="tl">
                    <a:srgbClr val="000000">
                      <a:alpha val="43137"/>
                    </a:srgbClr>
                  </a:outerShdw>
                </a:effectLst>
                <a:latin typeface="Cambria" pitchFamily="18" charset="0"/>
              </a:rPr>
              <a:t>FIRST</a:t>
            </a:r>
            <a:r>
              <a:rPr lang="en-US" sz="2400" b="1" dirty="0" smtClean="0">
                <a:latin typeface="Cambria" pitchFamily="18" charset="0"/>
              </a:rPr>
              <a:t> – when we let our “gentle spirit” shine through in our words, attitudes, and actions, it will have a transformative effect on our hearts and minds.  The idea here is having an easygoing temperament.  Instead of worrying about every jot and tittle of our lives—and the lives of others—we need to relax.  Let things go.  Yield to others.  Extend a hand of grace to brothers and sisters in Christ.  Let insignificant things slide.  Accept differences.  This kind of “gentle spirit” will rain on the uncontrolled fires of anxiety.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4:4 – 7</a:t>
              </a: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047536"/>
          </a:xfrm>
          <a:prstGeom prst="rect">
            <a:avLst/>
          </a:prstGeom>
          <a:noFill/>
          <a:effectLst/>
        </p:spPr>
        <p:txBody>
          <a:bodyPr wrap="square" rtlCol="0">
            <a:spAutoFit/>
          </a:bodyPr>
          <a:lstStyle/>
          <a:p>
            <a:pPr indent="457200">
              <a:spcAft>
                <a:spcPts val="1200"/>
              </a:spcAft>
            </a:pPr>
            <a:r>
              <a:rPr lang="en-US" sz="2200" b="1" dirty="0" smtClean="0">
                <a:effectLst>
                  <a:outerShdw blurRad="38100" dist="38100" dir="2700000" algn="tl">
                    <a:srgbClr val="000000">
                      <a:alpha val="43137"/>
                    </a:srgbClr>
                  </a:outerShdw>
                </a:effectLst>
                <a:latin typeface="Cambria" pitchFamily="18" charset="0"/>
              </a:rPr>
              <a:t>SECOND</a:t>
            </a:r>
            <a:r>
              <a:rPr lang="en-US" sz="2400" b="1" dirty="0" smtClean="0">
                <a:latin typeface="Cambria" pitchFamily="18" charset="0"/>
              </a:rPr>
              <a:t> – we need to always bear in mind that “the Lord is near” (</a:t>
            </a:r>
            <a:r>
              <a:rPr lang="en-US" sz="2400" b="1" dirty="0" smtClean="0">
                <a:effectLst>
                  <a:outerShdw blurRad="38100" dist="38100" dir="2700000" algn="tl">
                    <a:srgbClr val="000000">
                      <a:alpha val="43137"/>
                    </a:srgbClr>
                  </a:outerShdw>
                </a:effectLst>
                <a:latin typeface="Cambria" pitchFamily="18" charset="0"/>
              </a:rPr>
              <a:t>4:5</a:t>
            </a:r>
            <a:r>
              <a:rPr lang="en-US" sz="2400" b="1" dirty="0" smtClean="0">
                <a:latin typeface="Cambria" pitchFamily="18" charset="0"/>
              </a:rPr>
              <a:t>).  The fact that Christ could step into this world at any moment to take us to be with Him forever can give us hope and peace in every moment.  In another letter, Paul described Christ’s coming, in which He would resurrect and rescue believers at His return (</a:t>
            </a:r>
            <a:r>
              <a:rPr lang="en-US" sz="2400" b="1" dirty="0" smtClean="0">
                <a:effectLst>
                  <a:outerShdw blurRad="38100" dist="38100" dir="2700000" algn="tl">
                    <a:srgbClr val="000000">
                      <a:alpha val="43137"/>
                    </a:srgbClr>
                  </a:outerShdw>
                </a:effectLst>
                <a:latin typeface="Cambria" pitchFamily="18" charset="0"/>
              </a:rPr>
              <a:t>1Thes 4:16-17</a:t>
            </a:r>
            <a:r>
              <a:rPr lang="en-US" sz="2400" b="1" dirty="0" smtClean="0">
                <a:latin typeface="Cambria" pitchFamily="18" charset="0"/>
              </a:rPr>
              <a:t>).  Paul concludes that passage, </a:t>
            </a:r>
            <a:r>
              <a:rPr lang="en-US" sz="2400" b="1" i="1" dirty="0" smtClean="0">
                <a:latin typeface="Cambria" pitchFamily="18" charset="0"/>
              </a:rPr>
              <a:t>“Therefore comfort one another with these words.”</a:t>
            </a:r>
            <a:r>
              <a:rPr lang="en-US" sz="2400" b="1" dirty="0" smtClean="0">
                <a:latin typeface="Cambria" pitchFamily="18" charset="0"/>
              </a:rPr>
              <a:t>   Comfort in Christ’s promised return smothers the smoldering anxiety fed by fears of the future.</a:t>
            </a:r>
          </a:p>
          <a:p>
            <a:pPr indent="457200">
              <a:spcAft>
                <a:spcPts val="1200"/>
              </a:spcAft>
            </a:pPr>
            <a:r>
              <a:rPr lang="en-US" sz="2400" b="1" dirty="0" smtClean="0">
                <a:latin typeface="Cambria" pitchFamily="18" charset="0"/>
              </a:rPr>
              <a:t>Another cure for worry is to bring our concerns to God in prayer.  Instead of living uptight, tense, uneasy lives, we need to bring everything to God “by prayer and supplication with thanksgiving” (</a:t>
            </a:r>
            <a:r>
              <a:rPr lang="en-US" sz="2400" b="1" dirty="0" smtClean="0">
                <a:effectLst>
                  <a:outerShdw blurRad="38100" dist="38100" dir="2700000" algn="tl">
                    <a:srgbClr val="000000">
                      <a:alpha val="43137"/>
                    </a:srgbClr>
                  </a:outerShdw>
                </a:effectLst>
                <a:latin typeface="Cambria" pitchFamily="18" charset="0"/>
              </a:rPr>
              <a:t>4:6</a:t>
            </a:r>
            <a:r>
              <a:rPr lang="en-US" sz="2400" b="1" dirty="0" smtClean="0">
                <a:latin typeface="Cambria" pitchFamily="18" charset="0"/>
              </a:rPr>
              <a:t>).</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4:4 – 7</a:t>
              </a: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41686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And “everything” means everything.  This is key.  Worry about nothing: pray about everything.  If you feel agitated, pray about it.  If you’re scared, lift it to the Lord.  If you’re burdened by a past that threatens to come back and haunt you, go to God and ask Him to take it from you.  If you can’t get through a minute of the day without stressing about your loved ones, spend that time interceding on their behalf instead of mentally and emotionally running through fruitless “what-if” scenarios.  </a:t>
            </a:r>
          </a:p>
          <a:p>
            <a:pPr indent="457200">
              <a:spcAft>
                <a:spcPts val="1200"/>
              </a:spcAft>
            </a:pPr>
            <a:r>
              <a:rPr lang="en-US" sz="2400" b="1" dirty="0" smtClean="0">
                <a:latin typeface="Cambria" pitchFamily="18" charset="0"/>
              </a:rPr>
              <a:t>When you do these things—rejoice in the Lord, exhibit gentleness, expect Christ’s return, and reach out to God in prayer—then God’s Spirit will quench the flames of anxiety in your heart and mind.  In </a:t>
            </a:r>
            <a:r>
              <a:rPr lang="en-US" sz="2400" b="1" dirty="0" smtClean="0">
                <a:effectLst>
                  <a:outerShdw blurRad="38100" dist="38100" dir="2700000" algn="tl">
                    <a:srgbClr val="000000">
                      <a:alpha val="43137"/>
                    </a:srgbClr>
                  </a:outerShdw>
                </a:effectLst>
                <a:latin typeface="Cambria" pitchFamily="18" charset="0"/>
              </a:rPr>
              <a:t>4:7</a:t>
            </a:r>
            <a:r>
              <a:rPr lang="en-US" sz="2400" b="1" dirty="0" smtClean="0">
                <a:latin typeface="Cambria" pitchFamily="18" charset="0"/>
              </a:rPr>
              <a:t> Paul describes this relief in terms of “the peace of God.”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4:4 – 7</a:t>
              </a:r>
              <a:endParaRPr kumimoji="0" lang="en-US" sz="40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pic>
        <p:nvPicPr>
          <p:cNvPr id="77826" name="Picture 2" descr="Stream Word On The Way For 12 - 9-21 - Philippians 4 - 6 (Joy) by Word on  the WAY | Listen online for free on SoundCloud"/>
          <p:cNvPicPr>
            <a:picLocks noChangeAspect="1" noChangeArrowheads="1"/>
          </p:cNvPicPr>
          <p:nvPr/>
        </p:nvPicPr>
        <p:blipFill>
          <a:blip r:embed="rId3" cstate="print"/>
          <a:srcRect t="4040" b="16800"/>
          <a:stretch>
            <a:fillRect/>
          </a:stretch>
        </p:blipFill>
        <p:spPr bwMode="auto">
          <a:xfrm>
            <a:off x="533400" y="228600"/>
            <a:ext cx="8001000" cy="6333560"/>
          </a:xfrm>
          <a:prstGeom prst="rect">
            <a:avLst/>
          </a:prstGeom>
          <a:ln>
            <a:noFill/>
          </a:ln>
          <a:effectLst>
            <a:outerShdw blurRad="190500" algn="tl" rotWithShape="0">
              <a:srgbClr val="000000">
                <a:alpha val="70000"/>
              </a:srgbClr>
            </a:outerShdw>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77826"/>
                                        </p:tgtEl>
                                        <p:attrNameLst>
                                          <p:attrName>style.visibility</p:attrName>
                                        </p:attrNameLst>
                                      </p:cBhvr>
                                      <p:to>
                                        <p:strVal val="visible"/>
                                      </p:to>
                                    </p:set>
                                    <p:animEffect transition="in" filter="diamond(out)">
                                      <p:cBhvr>
                                        <p:cTn id="7" dur="2000"/>
                                        <p:tgtEl>
                                          <p:spTgt spid="778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83209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Paul probably had in mind the Jewish concept of shalom.  Theologian Barry Jones brings out the fullness of the concept of shalom in his description:  </a:t>
            </a:r>
            <a:r>
              <a:rPr lang="en-US" sz="2400" b="1" i="1" dirty="0" smtClean="0">
                <a:effectLst>
                  <a:outerShdw blurRad="38100" dist="38100" dir="2700000" algn="tl">
                    <a:srgbClr val="000000">
                      <a:alpha val="43137"/>
                    </a:srgbClr>
                  </a:outerShdw>
                </a:effectLst>
                <a:latin typeface="Cambria" pitchFamily="18" charset="0"/>
              </a:rPr>
              <a:t>Shalom</a:t>
            </a:r>
            <a:r>
              <a:rPr lang="en-US" sz="2400" b="1" dirty="0" smtClean="0">
                <a:latin typeface="Cambria" pitchFamily="18" charset="0"/>
              </a:rPr>
              <a:t> is often translated in our English Bibles as the word “peace.”  But it means much more than our common conceptions of that word convey. </a:t>
            </a:r>
          </a:p>
          <a:p>
            <a:pPr indent="457200">
              <a:spcAft>
                <a:spcPts val="1200"/>
              </a:spcAft>
            </a:pPr>
            <a:r>
              <a:rPr lang="en-US" sz="2400" b="1" i="1" dirty="0" smtClean="0">
                <a:effectLst>
                  <a:outerShdw blurRad="38100" dist="38100" dir="2700000" algn="tl">
                    <a:srgbClr val="000000">
                      <a:alpha val="43137"/>
                    </a:srgbClr>
                  </a:outerShdw>
                </a:effectLst>
                <a:latin typeface="Cambria" pitchFamily="18" charset="0"/>
              </a:rPr>
              <a:t>Shalom</a:t>
            </a:r>
            <a:r>
              <a:rPr lang="en-US" sz="2400" b="1" dirty="0" smtClean="0">
                <a:latin typeface="Cambria" pitchFamily="18" charset="0"/>
              </a:rPr>
              <a:t> is more than the absence of hostility or an inner sense of personal well-being.  The nuances contained in this single Hebrew word require a cluster of English terms to adequately represent it:  wholeness, harmony, flourishing, delight, fulfillment.  </a:t>
            </a:r>
          </a:p>
          <a:p>
            <a:pPr indent="457200">
              <a:spcAft>
                <a:spcPts val="1200"/>
              </a:spcAft>
            </a:pPr>
            <a:r>
              <a:rPr lang="en-US" sz="2400" b="1" i="1" dirty="0" smtClean="0">
                <a:effectLst>
                  <a:outerShdw blurRad="38100" dist="38100" dir="2700000" algn="tl">
                    <a:srgbClr val="000000">
                      <a:alpha val="43137"/>
                    </a:srgbClr>
                  </a:outerShdw>
                </a:effectLst>
                <a:latin typeface="Cambria" pitchFamily="18" charset="0"/>
              </a:rPr>
              <a:t>Shalom</a:t>
            </a:r>
            <a:r>
              <a:rPr lang="en-US" sz="2400" b="1" dirty="0" smtClean="0">
                <a:latin typeface="Cambria" pitchFamily="18" charset="0"/>
              </a:rPr>
              <a:t> is the dream of God for a world set right.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4:4 – 7</a:t>
              </a: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320087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No wonder Paul says that God’s peace “surpasses all comprehension: and is able to “guard” our hearts and minds in Christ!  This is no mere absence of anxiety, but a positive presence of God’s Spirit of comfort and joy.  </a:t>
            </a:r>
          </a:p>
          <a:p>
            <a:pPr indent="457200">
              <a:spcAft>
                <a:spcPts val="1200"/>
              </a:spcAft>
            </a:pPr>
            <a:r>
              <a:rPr lang="en-US" sz="2400" b="1" dirty="0" smtClean="0">
                <a:latin typeface="Cambria" pitchFamily="18" charset="0"/>
              </a:rPr>
              <a:t>This kind of peace doesn’t simply extinguish the flames of anxiety—God’s shalom replaces the dry, parched conditions that ignite worry with the cool, clear, nourishing streams of the river of life!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4:4 – 7</a:t>
              </a:r>
              <a:endParaRPr kumimoji="0" lang="en-US" sz="40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04753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At last he comes to the matter which occasioned this letter, expressing joy and gratitude for the gift they had sent to him by way of Epaphroditus.  As they had done before on several occasions, so now they had provided for his necessities.  Paul is thankful, even though he was quite content, for he knows that this gift really abounds to their account, serving as a sweet-smelling sacrifice that is well pleasing to God (</a:t>
            </a:r>
            <a:r>
              <a:rPr lang="en-US" sz="2400" b="1" dirty="0" smtClean="0">
                <a:effectLst>
                  <a:outerShdw blurRad="38100" dist="38100" dir="2700000" algn="tl">
                    <a:srgbClr val="000000">
                      <a:alpha val="43137"/>
                    </a:srgbClr>
                  </a:outerShdw>
                </a:effectLst>
                <a:latin typeface="Cambria" pitchFamily="18" charset="0"/>
              </a:rPr>
              <a:t>10-19</a:t>
            </a:r>
            <a:r>
              <a:rPr lang="en-US" sz="2400" b="1" dirty="0" smtClean="0">
                <a:latin typeface="Cambria" pitchFamily="18" charset="0"/>
              </a:rPr>
              <a:t>).</a:t>
            </a:r>
          </a:p>
          <a:p>
            <a:pPr indent="457200">
              <a:spcAft>
                <a:spcPts val="1200"/>
              </a:spcAft>
            </a:pPr>
            <a:r>
              <a:rPr lang="en-US" sz="2400" b="1" dirty="0" smtClean="0">
                <a:latin typeface="Cambria" pitchFamily="18" charset="0"/>
              </a:rPr>
              <a:t>His closing remarks include praise to God, and greetings from those with him, especially members of Caesar’s household.  As was his custom, Paul closes with a final prayer that the grace of the Lord Jesus Christ be with them all (</a:t>
            </a:r>
            <a:r>
              <a:rPr lang="en-US" sz="2400" b="1" dirty="0" smtClean="0">
                <a:effectLst>
                  <a:outerShdw blurRad="38100" dist="38100" dir="2700000" algn="tl">
                    <a:srgbClr val="000000">
                      <a:alpha val="43137"/>
                    </a:srgbClr>
                  </a:outerShdw>
                </a:effectLst>
                <a:latin typeface="Cambria" pitchFamily="18" charset="0"/>
              </a:rPr>
              <a:t>20-23</a:t>
            </a:r>
            <a:r>
              <a:rPr lang="en-US" sz="2400" b="1" dirty="0" smtClean="0">
                <a:latin typeface="Cambria" pitchFamily="18" charset="0"/>
              </a:rPr>
              <a:t>).</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lang="en-US" sz="2400" cap="all" dirty="0" smtClean="0">
                  <a:solidFill>
                    <a:srgbClr val="00206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overview c</a:t>
              </a:r>
              <a:r>
                <a:rPr kumimoji="0" lang="en-US" sz="24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hapter four</a:t>
              </a:r>
              <a:endParaRPr kumimoji="0" lang="en-US" sz="24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04800" y="1219200"/>
            <a:ext cx="8534400" cy="3477875"/>
          </a:xfrm>
          <a:prstGeom prst="rect">
            <a:avLst/>
          </a:prstGeom>
          <a:gradFill flip="none" rotWithShape="1">
            <a:gsLst>
              <a:gs pos="0">
                <a:srgbClr val="5E9EFF"/>
              </a:gs>
              <a:gs pos="39999">
                <a:srgbClr val="85C2FF"/>
              </a:gs>
              <a:gs pos="70000">
                <a:srgbClr val="C4D6EB"/>
              </a:gs>
              <a:gs pos="100000">
                <a:srgbClr val="FFEBFA"/>
              </a:gs>
            </a:gsLst>
            <a:lin ang="2700000" scaled="1"/>
            <a:tileRect/>
          </a:gra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600" b="1" baseline="30000" dirty="0" smtClean="0">
                <a:effectLst>
                  <a:outerShdw blurRad="38100" dist="38100" dir="2700000" algn="tl">
                    <a:srgbClr val="000000">
                      <a:alpha val="43137"/>
                    </a:srgbClr>
                  </a:outerShdw>
                </a:effectLst>
                <a:latin typeface="Georgia" pitchFamily="18" charset="0"/>
              </a:rPr>
              <a:t>8</a:t>
            </a:r>
            <a:r>
              <a:rPr lang="en-US" sz="2600" i="1" dirty="0" smtClean="0">
                <a:latin typeface="Georgia" pitchFamily="18" charset="0"/>
              </a:rPr>
              <a:t>Finally, brethren, whatever things are true, whatever things are noble, whatever things are just, whatever things are pure, whatever things are lovely, whatever things are of good report, if there is any virtue and if there is anything praiseworthy—meditate on these things.  </a:t>
            </a:r>
            <a:r>
              <a:rPr lang="en-US" sz="2600" b="1" baseline="30000" dirty="0" smtClean="0">
                <a:effectLst>
                  <a:outerShdw blurRad="38100" dist="38100" dir="2700000" algn="tl">
                    <a:srgbClr val="000000">
                      <a:alpha val="43137"/>
                    </a:srgbClr>
                  </a:outerShdw>
                </a:effectLst>
                <a:latin typeface="Georgia" pitchFamily="18" charset="0"/>
              </a:rPr>
              <a:t>9</a:t>
            </a:r>
            <a:r>
              <a:rPr lang="en-US" sz="2600" i="1" dirty="0" smtClean="0">
                <a:latin typeface="Georgia" pitchFamily="18" charset="0"/>
              </a:rPr>
              <a:t>The things which you learned and received and heard and saw in me, these do, and the God of peace will be with you.</a:t>
            </a:r>
          </a:p>
        </p:txBody>
      </p:sp>
      <p:grpSp>
        <p:nvGrpSpPr>
          <p:cNvPr id="2" name="Group 6"/>
          <p:cNvGrpSpPr/>
          <p:nvPr/>
        </p:nvGrpSpPr>
        <p:grpSpPr>
          <a:xfrm>
            <a:off x="304800" y="152400"/>
            <a:ext cx="8519160" cy="914400"/>
            <a:chOff x="379141" y="152400"/>
            <a:chExt cx="8460059" cy="914400"/>
          </a:xfrm>
          <a:solidFill>
            <a:srgbClr val="00B0F0"/>
          </a:solidFill>
          <a:effectLst>
            <a:outerShdw blurRad="50800" dist="50800" dir="18900000" algn="bl" rotWithShape="0">
              <a:prstClr val="black">
                <a:alpha val="70000"/>
              </a:prstClr>
            </a:outerShdw>
          </a:effectLst>
        </p:grpSpPr>
        <p:sp>
          <p:nvSpPr>
            <p:cNvPr id="7" name="Title 1"/>
            <p:cNvSpPr txBox="1">
              <a:spLocks/>
            </p:cNvSpPr>
            <p:nvPr/>
          </p:nvSpPr>
          <p:spPr>
            <a:xfrm>
              <a:off x="379141" y="152400"/>
              <a:ext cx="8460059" cy="914400"/>
            </a:xfrm>
            <a:prstGeom prst="rect">
              <a:avLst/>
            </a:prstGeom>
            <a:grp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4:8 – 9		</a:t>
              </a: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25400">
              <a:noFill/>
              <a:miter lim="800000"/>
              <a:headEnd/>
              <a:tailEnd/>
            </a:ln>
            <a:effectLst>
              <a:outerShdw dist="38100" dir="2700000" rotWithShape="0">
                <a:srgbClr val="808080">
                  <a:alpha val="42998"/>
                </a:srgbClr>
              </a:outerShdw>
            </a:effectLst>
          </p:spPr>
        </p:pic>
      </p:gr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41686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Thus far Paul has discussed how standing firm in the Lord (</a:t>
            </a:r>
            <a:r>
              <a:rPr lang="en-US" sz="2400" b="1" dirty="0" smtClean="0">
                <a:effectLst>
                  <a:outerShdw blurRad="38100" dist="38100" dir="2700000" algn="tl">
                    <a:srgbClr val="000000">
                      <a:alpha val="43137"/>
                    </a:srgbClr>
                  </a:outerShdw>
                </a:effectLst>
                <a:latin typeface="Cambria" pitchFamily="18" charset="0"/>
              </a:rPr>
              <a:t>4:1</a:t>
            </a:r>
            <a:r>
              <a:rPr lang="en-US" sz="2400" b="1" dirty="0" smtClean="0">
                <a:latin typeface="Cambria" pitchFamily="18" charset="0"/>
              </a:rPr>
              <a:t>) cures divisive anger (</a:t>
            </a:r>
            <a:r>
              <a:rPr lang="en-US" sz="2400" b="1" dirty="0" smtClean="0">
                <a:effectLst>
                  <a:outerShdw blurRad="38100" dist="38100" dir="2700000" algn="tl">
                    <a:srgbClr val="000000">
                      <a:alpha val="43137"/>
                    </a:srgbClr>
                  </a:outerShdw>
                </a:effectLst>
                <a:latin typeface="Cambria" pitchFamily="18" charset="0"/>
              </a:rPr>
              <a:t>4:2-3</a:t>
            </a:r>
            <a:r>
              <a:rPr lang="en-US" sz="2400" b="1" dirty="0" smtClean="0">
                <a:latin typeface="Cambria" pitchFamily="18" charset="0"/>
              </a:rPr>
              <a:t>) and anxiety (</a:t>
            </a:r>
            <a:r>
              <a:rPr lang="en-US" sz="2400" b="1" dirty="0" smtClean="0">
                <a:effectLst>
                  <a:outerShdw blurRad="38100" dist="38100" dir="2700000" algn="tl">
                    <a:srgbClr val="000000">
                      <a:alpha val="43137"/>
                    </a:srgbClr>
                  </a:outerShdw>
                </a:effectLst>
                <a:latin typeface="Cambria" pitchFamily="18" charset="0"/>
              </a:rPr>
              <a:t>4:4-6</a:t>
            </a:r>
            <a:r>
              <a:rPr lang="en-US" sz="2400" b="1" dirty="0" smtClean="0">
                <a:latin typeface="Cambria" pitchFamily="18" charset="0"/>
              </a:rPr>
              <a:t>).  In place of both interpersonal conflicts and inner discontent, God sends His peace (</a:t>
            </a:r>
            <a:r>
              <a:rPr lang="en-US" sz="2400" b="1" dirty="0" smtClean="0">
                <a:effectLst>
                  <a:outerShdw blurRad="38100" dist="38100" dir="2700000" algn="tl">
                    <a:srgbClr val="000000">
                      <a:alpha val="43137"/>
                    </a:srgbClr>
                  </a:outerShdw>
                </a:effectLst>
                <a:latin typeface="Cambria" pitchFamily="18" charset="0"/>
              </a:rPr>
              <a:t>4:7</a:t>
            </a:r>
            <a:r>
              <a:rPr lang="en-US" sz="2400" b="1" dirty="0" smtClean="0">
                <a:latin typeface="Cambria" pitchFamily="18" charset="0"/>
              </a:rPr>
              <a:t>).  In </a:t>
            </a:r>
            <a:r>
              <a:rPr lang="en-US" sz="2400" b="1" dirty="0" smtClean="0">
                <a:effectLst>
                  <a:outerShdw blurRad="38100" dist="38100" dir="2700000" algn="tl">
                    <a:srgbClr val="000000">
                      <a:alpha val="43137"/>
                    </a:srgbClr>
                  </a:outerShdw>
                </a:effectLst>
                <a:latin typeface="Cambria" pitchFamily="18" charset="0"/>
              </a:rPr>
              <a:t>4:8-9</a:t>
            </a:r>
            <a:r>
              <a:rPr lang="en-US" sz="2400" b="1" dirty="0" smtClean="0">
                <a:latin typeface="Cambria" pitchFamily="18" charset="0"/>
              </a:rPr>
              <a:t>, Paul concludes this section with some very simple, practical ways to continue to experience the presence of “the God of peace” (</a:t>
            </a:r>
            <a:r>
              <a:rPr lang="en-US" sz="2400" b="1" dirty="0" smtClean="0">
                <a:effectLst>
                  <a:outerShdw blurRad="38100" dist="38100" dir="2700000" algn="tl">
                    <a:srgbClr val="000000">
                      <a:alpha val="43137"/>
                    </a:srgbClr>
                  </a:outerShdw>
                </a:effectLst>
                <a:latin typeface="Cambria" pitchFamily="18" charset="0"/>
              </a:rPr>
              <a:t>4:9</a:t>
            </a:r>
            <a:r>
              <a:rPr lang="en-US" sz="2400" b="1" dirty="0" smtClean="0">
                <a:latin typeface="Cambria" pitchFamily="18" charset="0"/>
              </a:rPr>
              <a:t>).  </a:t>
            </a:r>
          </a:p>
          <a:p>
            <a:pPr indent="457200">
              <a:spcAft>
                <a:spcPts val="1200"/>
              </a:spcAft>
            </a:pPr>
            <a:r>
              <a:rPr lang="en-US" sz="2200" b="1" dirty="0" smtClean="0">
                <a:effectLst>
                  <a:outerShdw blurRad="38100" dist="38100" dir="2700000" algn="tl">
                    <a:srgbClr val="000000">
                      <a:alpha val="43137"/>
                    </a:srgbClr>
                  </a:outerShdw>
                </a:effectLst>
                <a:latin typeface="Cambria" pitchFamily="18" charset="0"/>
              </a:rPr>
              <a:t>FIRST</a:t>
            </a:r>
            <a:r>
              <a:rPr lang="en-US" sz="2400" b="1" dirty="0" smtClean="0">
                <a:latin typeface="Cambria" pitchFamily="18" charset="0"/>
              </a:rPr>
              <a:t> – we need to clean up our thinking by feeding our minds positive thoughts (</a:t>
            </a:r>
            <a:r>
              <a:rPr lang="en-US" sz="2400" b="1" dirty="0" smtClean="0">
                <a:effectLst>
                  <a:outerShdw blurRad="38100" dist="38100" dir="2700000" algn="tl">
                    <a:srgbClr val="000000">
                      <a:alpha val="43137"/>
                    </a:srgbClr>
                  </a:outerShdw>
                </a:effectLst>
                <a:latin typeface="Cambria" pitchFamily="18" charset="0"/>
              </a:rPr>
              <a:t>4:8</a:t>
            </a:r>
            <a:r>
              <a:rPr lang="en-US" sz="2400" b="1" dirty="0" smtClean="0">
                <a:latin typeface="Cambria" pitchFamily="18" charset="0"/>
              </a:rPr>
              <a:t>).  Regardless of our difficulties and disappointments, focusing our minds on things of beauty and virtue will quench the flames of anger and anxiety that would otherwise fuel the fire.  A change in our patterns of thinking in these areas will result in greater peace with others and deeper peace in our own hearts.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4:8 – 9</a:t>
              </a:r>
              <a:endParaRPr kumimoji="0" lang="en-US" sz="40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201424"/>
          </a:xfrm>
          <a:prstGeom prst="rect">
            <a:avLst/>
          </a:prstGeom>
          <a:noFill/>
          <a:effectLst/>
        </p:spPr>
        <p:txBody>
          <a:bodyPr wrap="square" rtlCol="0">
            <a:spAutoFit/>
          </a:bodyPr>
          <a:lstStyle/>
          <a:p>
            <a:pPr indent="457200">
              <a:spcAft>
                <a:spcPts val="1200"/>
              </a:spcAft>
            </a:pPr>
            <a:r>
              <a:rPr lang="en-US" sz="2200" b="1" dirty="0" smtClean="0">
                <a:effectLst>
                  <a:outerShdw blurRad="38100" dist="38100" dir="2700000" algn="tl">
                    <a:srgbClr val="000000">
                      <a:alpha val="43137"/>
                    </a:srgbClr>
                  </a:outerShdw>
                </a:effectLst>
                <a:latin typeface="Cambria" pitchFamily="18" charset="0"/>
              </a:rPr>
              <a:t>SECOND</a:t>
            </a:r>
            <a:r>
              <a:rPr lang="en-US" sz="2400" b="1" dirty="0" smtClean="0">
                <a:latin typeface="Cambria" pitchFamily="18" charset="0"/>
              </a:rPr>
              <a:t> – we need to focus our attention on excellent models (</a:t>
            </a:r>
            <a:r>
              <a:rPr lang="en-US" sz="2400" b="1" dirty="0" smtClean="0">
                <a:effectLst>
                  <a:outerShdw blurRad="38100" dist="38100" dir="2700000" algn="tl">
                    <a:srgbClr val="000000">
                      <a:alpha val="43137"/>
                    </a:srgbClr>
                  </a:outerShdw>
                </a:effectLst>
                <a:latin typeface="Cambria" pitchFamily="18" charset="0"/>
              </a:rPr>
              <a:t>4:9</a:t>
            </a:r>
            <a:r>
              <a:rPr lang="en-US" sz="2400" b="1" dirty="0" smtClean="0">
                <a:latin typeface="Cambria" pitchFamily="18" charset="0"/>
              </a:rPr>
              <a:t>).  Whenever the Philippians need their faith, love, and hope encouraged, they could look to Paul’s example.  He provided a course to follow—one focused on the person and work of Christ and empowered by the Holy Spirit.  </a:t>
            </a:r>
          </a:p>
          <a:p>
            <a:pPr indent="457200">
              <a:spcAft>
                <a:spcPts val="1200"/>
              </a:spcAft>
            </a:pPr>
            <a:r>
              <a:rPr lang="en-US" sz="2400" b="1" dirty="0" smtClean="0">
                <a:latin typeface="Cambria" pitchFamily="18" charset="0"/>
              </a:rPr>
              <a:t>Though we don’t have Paul around today, God always places in our lives observable examples who can spur us on to growth and help us experience “the dream of God” as our minds are fixed on Christ.</a:t>
            </a:r>
          </a:p>
          <a:p>
            <a:pPr indent="457200">
              <a:spcAft>
                <a:spcPts val="1200"/>
              </a:spcAft>
            </a:pPr>
            <a:r>
              <a:rPr lang="en-US" sz="2400" b="1" dirty="0" smtClean="0">
                <a:latin typeface="Cambria" pitchFamily="18" charset="0"/>
              </a:rPr>
              <a:t>Anger and anxiety steal our joy and rob us of peace.  They force us to focus on the wrong things, drawing us away from a Christlike life.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4:8 – 9</a:t>
              </a:r>
              <a:endParaRPr kumimoji="0" lang="en-US" sz="40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60000"/>
            <a:lumOff val="40000"/>
            <a:alpha val="70000"/>
          </a:schemeClr>
        </a:solidFill>
        <a:effectLst/>
      </p:bgPr>
    </p:bg>
    <p:spTree>
      <p:nvGrpSpPr>
        <p:cNvPr id="1" name=""/>
        <p:cNvGrpSpPr/>
        <p:nvPr/>
      </p:nvGrpSpPr>
      <p:grpSpPr>
        <a:xfrm>
          <a:off x="0" y="0"/>
          <a:ext cx="0" cy="0"/>
          <a:chOff x="0" y="0"/>
          <a:chExt cx="0" cy="0"/>
        </a:xfrm>
      </p:grpSpPr>
      <p:pic>
        <p:nvPicPr>
          <p:cNvPr id="72706" name="Picture 2" descr="Practice a good attitude and God's peace will be with you - Philippians 4:9  — Faith Chapel"/>
          <p:cNvPicPr>
            <a:picLocks noChangeAspect="1" noChangeArrowheads="1"/>
          </p:cNvPicPr>
          <p:nvPr/>
        </p:nvPicPr>
        <p:blipFill>
          <a:blip r:embed="rId2" cstate="print"/>
          <a:srcRect t="11595" b="1449"/>
          <a:stretch>
            <a:fillRect/>
          </a:stretch>
        </p:blipFill>
        <p:spPr bwMode="auto">
          <a:xfrm>
            <a:off x="914400" y="228600"/>
            <a:ext cx="7315200" cy="6361043"/>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72706"/>
                                        </p:tgtEl>
                                        <p:attrNameLst>
                                          <p:attrName>style.visibility</p:attrName>
                                        </p:attrNameLst>
                                      </p:cBhvr>
                                      <p:to>
                                        <p:strVal val="visible"/>
                                      </p:to>
                                    </p:set>
                                    <p:animEffect transition="in" filter="diamond(out)">
                                      <p:cBhvr>
                                        <p:cTn id="7" dur="2000"/>
                                        <p:tgtEl>
                                          <p:spTgt spid="727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193899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When we turn our attention to things that are excellent and worthy of praise (</a:t>
            </a:r>
            <a:r>
              <a:rPr lang="en-US" sz="2400" b="1" dirty="0" smtClean="0">
                <a:effectLst>
                  <a:outerShdw blurRad="38100" dist="38100" dir="2700000" algn="tl">
                    <a:srgbClr val="000000">
                      <a:alpha val="43137"/>
                    </a:srgbClr>
                  </a:outerShdw>
                </a:effectLst>
                <a:latin typeface="Cambria" pitchFamily="18" charset="0"/>
              </a:rPr>
              <a:t>4:8</a:t>
            </a:r>
            <a:r>
              <a:rPr lang="en-US" sz="2400" b="1" dirty="0" smtClean="0">
                <a:latin typeface="Cambria" pitchFamily="18" charset="0"/>
              </a:rPr>
              <a:t>) and follow the godly examples before us (</a:t>
            </a:r>
            <a:r>
              <a:rPr lang="en-US" sz="2400" b="1" dirty="0" smtClean="0">
                <a:effectLst>
                  <a:outerShdw blurRad="38100" dist="38100" dir="2700000" algn="tl">
                    <a:srgbClr val="000000">
                      <a:alpha val="43137"/>
                    </a:srgbClr>
                  </a:outerShdw>
                </a:effectLst>
                <a:latin typeface="Cambria" pitchFamily="18" charset="0"/>
              </a:rPr>
              <a:t>4:9</a:t>
            </a:r>
            <a:r>
              <a:rPr lang="en-US" sz="2400" b="1" dirty="0" smtClean="0">
                <a:latin typeface="Cambria" pitchFamily="18" charset="0"/>
              </a:rPr>
              <a:t>), we will truly know and experience what it means to “stand firm in the Lord” (</a:t>
            </a:r>
            <a:r>
              <a:rPr lang="en-US" sz="2400" b="1" dirty="0" smtClean="0">
                <a:effectLst>
                  <a:outerShdw blurRad="38100" dist="38100" dir="2700000" algn="tl">
                    <a:srgbClr val="000000">
                      <a:alpha val="43137"/>
                    </a:srgbClr>
                  </a:outerShdw>
                </a:effectLst>
                <a:latin typeface="Cambria" pitchFamily="18" charset="0"/>
              </a:rPr>
              <a:t>4:1</a:t>
            </a:r>
            <a:r>
              <a:rPr lang="en-US" sz="2400" b="1" dirty="0" smtClean="0">
                <a:latin typeface="Cambria" pitchFamily="18" charset="0"/>
              </a:rPr>
              <a:t>) and will encounter God’s peace.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4:8 – 9</a:t>
              </a:r>
              <a:endParaRPr kumimoji="0" lang="en-US" sz="40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2" name="Rectangle 1"/>
          <p:cNvSpPr/>
          <p:nvPr/>
        </p:nvSpPr>
        <p:spPr>
          <a:xfrm>
            <a:off x="762000" y="914400"/>
            <a:ext cx="7315200" cy="3231654"/>
          </a:xfrm>
          <a:prstGeom prst="rect">
            <a:avLst/>
          </a:prstGeom>
          <a:effectLst>
            <a:outerShdw blurRad="50800" dist="38100" dir="18900000" algn="bl" rotWithShape="0">
              <a:prstClr val="black">
                <a:alpha val="60000"/>
              </a:prstClr>
            </a:outerShdw>
          </a:effectLst>
        </p:spPr>
        <p:txBody>
          <a:bodyPr wrap="square">
            <a:spAutoFit/>
          </a:bodyPr>
          <a:lstStyle/>
          <a:p>
            <a:pPr lvl="0" algn="ctr">
              <a:spcBef>
                <a:spcPct val="0"/>
              </a:spcBef>
              <a:defRPr/>
            </a:pPr>
            <a:r>
              <a:rPr lang="en-US" sz="72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Applications</a:t>
            </a:r>
          </a:p>
          <a:p>
            <a:pPr lvl="0" algn="ctr">
              <a:spcBef>
                <a:spcPct val="0"/>
              </a:spcBef>
              <a:defRPr/>
            </a:pPr>
            <a:r>
              <a:rPr lang="en-US" sz="60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from the</a:t>
            </a:r>
          </a:p>
          <a:p>
            <a:pPr lvl="0" algn="ctr">
              <a:spcBef>
                <a:spcPct val="0"/>
              </a:spcBef>
              <a:defRPr/>
            </a:pPr>
            <a:r>
              <a:rPr lang="en-US" sz="72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lesson</a:t>
            </a:r>
            <a:endParaRPr lang="en-US" sz="88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endParaRPr>
          </a:p>
        </p:txBody>
      </p:sp>
      <p:sp>
        <p:nvSpPr>
          <p:cNvPr id="3" name="TextBox 2"/>
          <p:cNvSpPr txBox="1"/>
          <p:nvPr/>
        </p:nvSpPr>
        <p:spPr>
          <a:xfrm>
            <a:off x="304800" y="4648200"/>
            <a:ext cx="8610600" cy="707886"/>
          </a:xfrm>
          <a:prstGeom prst="rect">
            <a:avLst/>
          </a:prstGeom>
          <a:noFill/>
          <a:effectLst>
            <a:outerShdw blurRad="50800" dist="76200" dir="18900000" algn="bl" rotWithShape="0">
              <a:prstClr val="black">
                <a:alpha val="50000"/>
              </a:prstClr>
            </a:outerShdw>
          </a:effectLst>
        </p:spPr>
        <p:txBody>
          <a:bodyPr wrap="square" rtlCol="0">
            <a:spAutoFit/>
          </a:bodyPr>
          <a:lstStyle/>
          <a:p>
            <a:pPr algn="ctr"/>
            <a:r>
              <a:rPr lang="en-US" sz="4000" dirty="0" smtClean="0">
                <a:solidFill>
                  <a:schemeClr val="bg1"/>
                </a:solidFill>
                <a:effectLst>
                  <a:outerShdw blurRad="38100" dist="38100" dir="2700000" algn="tl">
                    <a:srgbClr val="000000">
                      <a:alpha val="43137"/>
                    </a:srgbClr>
                  </a:outerShdw>
                </a:effectLst>
                <a:latin typeface="Constantia" pitchFamily="18" charset="0"/>
              </a:rPr>
              <a:t>Fighting for Peace</a:t>
            </a:r>
            <a:endParaRPr lang="en-US" sz="4000" dirty="0">
              <a:solidFill>
                <a:schemeClr val="bg1"/>
              </a:solidFill>
              <a:effectLst>
                <a:outerShdw blurRad="38100" dist="38100" dir="2700000" algn="tl">
                  <a:srgbClr val="000000">
                    <a:alpha val="43137"/>
                  </a:srgbClr>
                </a:outerShdw>
              </a:effectLst>
              <a:latin typeface="Constantia"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20142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Chances are good that you find yourself resonating with one of the roles played in Paul’s discussion of how to stand firm in the Lord.  Maybe you can relate to Euodia and Syntyche:  You’re in the midst of a longstanding conflict with somebody in the church, at home, at work, or perhaps in your neighborhood.  </a:t>
            </a:r>
          </a:p>
          <a:p>
            <a:pPr indent="457200">
              <a:spcAft>
                <a:spcPts val="1200"/>
              </a:spcAft>
            </a:pPr>
            <a:r>
              <a:rPr lang="en-US" sz="2400" b="1" dirty="0" smtClean="0">
                <a:latin typeface="Cambria" pitchFamily="18" charset="0"/>
              </a:rPr>
              <a:t>Or maybe you’re stuck in the awkward position of Paul or the “true companion”—somebody in a position to help others resolve their conflicts.  </a:t>
            </a:r>
          </a:p>
          <a:p>
            <a:pPr indent="457200">
              <a:spcAft>
                <a:spcPts val="1200"/>
              </a:spcAft>
            </a:pPr>
            <a:r>
              <a:rPr lang="en-US" sz="2400" b="1" dirty="0" smtClean="0">
                <a:latin typeface="Cambria" pitchFamily="18" charset="0"/>
              </a:rPr>
              <a:t>Perhaps you’re struggling with nagging worry or uncontrollable anxiety, either caused by real sources of stress or by your own obsession over things outside of your control.</a:t>
            </a:r>
            <a:endParaRPr lang="en-US" sz="2400" b="1" dirty="0" smtClean="0">
              <a:effectLst>
                <a:outerShdw blurRad="38100" dist="38100" dir="2700000" algn="tl">
                  <a:srgbClr val="000000">
                    <a:alpha val="43137"/>
                  </a:srgbClr>
                </a:outerShdw>
              </a:effectLst>
              <a:latin typeface="Cambria" pitchFamily="18" charset="0"/>
            </a:endParaRP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28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Application</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67820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Whatever your present situation—external conflict or internal unrest—Paul gives you some practical principles to begin fighting for  peace in your life.  Here are three specific things you can begin doing to help you overcome anger and anxiety, enabling you to restore peace in your relationships and in your heart.</a:t>
            </a:r>
          </a:p>
          <a:p>
            <a:pPr indent="457200">
              <a:spcAft>
                <a:spcPts val="1200"/>
              </a:spcAft>
            </a:pPr>
            <a:r>
              <a:rPr lang="en-US" sz="2200" b="1" dirty="0" smtClean="0">
                <a:effectLst>
                  <a:outerShdw blurRad="38100" dist="38100" dir="2700000" algn="tl">
                    <a:srgbClr val="000000">
                      <a:alpha val="43137"/>
                    </a:srgbClr>
                  </a:outerShdw>
                </a:effectLst>
                <a:latin typeface="Cambria" pitchFamily="18" charset="0"/>
              </a:rPr>
              <a:t>FIRST</a:t>
            </a:r>
            <a:r>
              <a:rPr lang="en-US" sz="2400" b="1" dirty="0" smtClean="0">
                <a:latin typeface="Cambria" pitchFamily="18" charset="0"/>
              </a:rPr>
              <a:t> – </a:t>
            </a:r>
            <a:r>
              <a:rPr lang="en-US" sz="2400" b="1" i="1" dirty="0" smtClean="0">
                <a:effectLst>
                  <a:outerShdw blurRad="38100" dist="38100" dir="2700000" algn="tl">
                    <a:srgbClr val="000000">
                      <a:alpha val="43137"/>
                    </a:srgbClr>
                  </a:outerShdw>
                </a:effectLst>
                <a:latin typeface="Cambria" pitchFamily="18" charset="0"/>
              </a:rPr>
              <a:t>rejoice</a:t>
            </a:r>
            <a:r>
              <a:rPr lang="en-US" sz="2400" b="1" dirty="0" smtClean="0">
                <a:latin typeface="Cambria" pitchFamily="18" charset="0"/>
              </a:rPr>
              <a:t>.  Trade in your old upside-down grin and put a smile back on your face.  Teach your heart to rejoice again.  Laugh more freely.  Live lightheartedly.  Cultivate a good sense of humor.  Take God seriously and take others seriously, but don’t take yourself so seriously.  </a:t>
            </a:r>
            <a:r>
              <a:rPr lang="en-US" sz="2400" b="1" dirty="0" smtClean="0">
                <a:effectLst>
                  <a:outerShdw blurRad="38100" dist="38100" dir="2700000" algn="tl">
                    <a:srgbClr val="000000">
                      <a:alpha val="43137"/>
                    </a:srgbClr>
                  </a:outerShdw>
                </a:effectLst>
                <a:latin typeface="Cambria" pitchFamily="18" charset="0"/>
              </a:rPr>
              <a:t>Proverbs 17:22</a:t>
            </a:r>
            <a:r>
              <a:rPr lang="en-US" sz="2400" b="1" dirty="0" smtClean="0">
                <a:latin typeface="Cambria" pitchFamily="18" charset="0"/>
              </a:rPr>
              <a:t> says, “A joyful heart is good medicine.”  </a:t>
            </a:r>
            <a:endParaRPr lang="en-US" sz="2400" b="1" dirty="0" smtClean="0">
              <a:effectLst>
                <a:outerShdw blurRad="38100" dist="38100" dir="2700000" algn="tl">
                  <a:srgbClr val="000000">
                    <a:alpha val="43137"/>
                  </a:srgbClr>
                </a:outerShdw>
              </a:effectLst>
              <a:latin typeface="Cambria" pitchFamily="18" charset="0"/>
            </a:endParaRP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28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Application</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30887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Very few joyful people are able to remain in conflict with each other.  And rarely do rejoicing and fretting dwell for long in the same heart and mind.  So rejoice! </a:t>
            </a:r>
          </a:p>
          <a:p>
            <a:pPr indent="457200">
              <a:spcAft>
                <a:spcPts val="1200"/>
              </a:spcAft>
            </a:pPr>
            <a:r>
              <a:rPr lang="en-US" sz="2200" b="1" dirty="0" smtClean="0">
                <a:effectLst>
                  <a:outerShdw blurRad="38100" dist="38100" dir="2700000" algn="tl">
                    <a:srgbClr val="000000">
                      <a:alpha val="43137"/>
                    </a:srgbClr>
                  </a:outerShdw>
                </a:effectLst>
                <a:latin typeface="Cambria" pitchFamily="18" charset="0"/>
              </a:rPr>
              <a:t>SECOND</a:t>
            </a:r>
            <a:r>
              <a:rPr lang="en-US" sz="2400" b="1" dirty="0" smtClean="0">
                <a:latin typeface="Cambria" pitchFamily="18" charset="0"/>
              </a:rPr>
              <a:t> – </a:t>
            </a:r>
            <a:r>
              <a:rPr lang="en-US" sz="2400" b="1" i="1" dirty="0" smtClean="0">
                <a:effectLst>
                  <a:outerShdw blurRad="38100" dist="38100" dir="2700000" algn="tl">
                    <a:srgbClr val="000000">
                      <a:alpha val="43137"/>
                    </a:srgbClr>
                  </a:outerShdw>
                </a:effectLst>
                <a:latin typeface="Cambria" pitchFamily="18" charset="0"/>
              </a:rPr>
              <a:t>relax</a:t>
            </a:r>
            <a:r>
              <a:rPr lang="en-US" sz="2400" b="1" dirty="0" smtClean="0">
                <a:latin typeface="Cambria" pitchFamily="18" charset="0"/>
              </a:rPr>
              <a:t>.  We need a healthy dose of gentleness and forbearance.  To put it another way, we need to chill out.  We don’t have to respond nastily to every nasty comment somebody makes.  It’s all right to just let things slide sometimes.  We can be easy on people, rather than being hard on them.  Relax in your relationships—with your spouse, with your children, with your friends, even with total strangers.  </a:t>
            </a:r>
            <a:endParaRPr lang="en-US" sz="2400" b="1" dirty="0" smtClean="0">
              <a:effectLst>
                <a:outerShdw blurRad="38100" dist="38100" dir="2700000" algn="tl">
                  <a:srgbClr val="000000">
                    <a:alpha val="43137"/>
                  </a:srgbClr>
                </a:outerShdw>
              </a:effectLst>
              <a:latin typeface="Cambria" pitchFamily="18" charset="0"/>
            </a:endParaRP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28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Application</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20142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If Euodia and Syntyche would have just relaxed a little, they probably could have smoothed over their differences.  And if we learn to relax, we too can enjoy the peace of God that surpasses all comprehension. </a:t>
            </a:r>
            <a:endParaRPr lang="en-US" sz="2400" b="1" dirty="0" smtClean="0">
              <a:effectLst>
                <a:outerShdw blurRad="38100" dist="38100" dir="2700000" algn="tl">
                  <a:srgbClr val="000000">
                    <a:alpha val="43137"/>
                  </a:srgbClr>
                </a:outerShdw>
              </a:effectLst>
              <a:latin typeface="Cambria" pitchFamily="18" charset="0"/>
            </a:endParaRPr>
          </a:p>
          <a:p>
            <a:pPr indent="457200">
              <a:spcAft>
                <a:spcPts val="1200"/>
              </a:spcAft>
            </a:pPr>
            <a:r>
              <a:rPr lang="en-US" sz="2200" b="1" dirty="0" smtClean="0">
                <a:effectLst>
                  <a:outerShdw blurRad="38100" dist="38100" dir="2700000" algn="tl">
                    <a:srgbClr val="000000">
                      <a:alpha val="43137"/>
                    </a:srgbClr>
                  </a:outerShdw>
                </a:effectLst>
                <a:latin typeface="Cambria" pitchFamily="18" charset="0"/>
              </a:rPr>
              <a:t>THIRD</a:t>
            </a:r>
            <a:r>
              <a:rPr lang="en-US" sz="2400" b="1" dirty="0" smtClean="0">
                <a:latin typeface="Cambria" pitchFamily="18" charset="0"/>
              </a:rPr>
              <a:t> – </a:t>
            </a:r>
            <a:r>
              <a:rPr lang="en-US" sz="2400" b="1" i="1" dirty="0" smtClean="0">
                <a:effectLst>
                  <a:outerShdw blurRad="38100" dist="38100" dir="2700000" algn="tl">
                    <a:srgbClr val="000000">
                      <a:alpha val="43137"/>
                    </a:srgbClr>
                  </a:outerShdw>
                </a:effectLst>
                <a:latin typeface="Cambria" pitchFamily="18" charset="0"/>
              </a:rPr>
              <a:t>rest</a:t>
            </a:r>
            <a:r>
              <a:rPr lang="en-US" sz="2400" b="1" dirty="0" smtClean="0">
                <a:latin typeface="Cambria" pitchFamily="18" charset="0"/>
              </a:rPr>
              <a:t>.  This doesn’t mean doing nothing.  It means ceasing the mind-racing, heart-pounding, stomach-churning activities that keep us in a constant state of anxiety and edginess.  Do you ever notice how dysfunctional our relationships are when we’re stressed out?</a:t>
            </a:r>
          </a:p>
          <a:p>
            <a:pPr indent="457200">
              <a:spcAft>
                <a:spcPts val="1200"/>
              </a:spcAft>
            </a:pPr>
            <a:r>
              <a:rPr lang="en-US" sz="2400" b="1" dirty="0" smtClean="0">
                <a:latin typeface="Cambria" pitchFamily="18" charset="0"/>
              </a:rPr>
              <a:t>Paul’s concept of rest is to fix the heart and mind on positive things.  Take a good look at Paul’s sampling of things worth dwelling on in </a:t>
            </a:r>
            <a:r>
              <a:rPr lang="en-US" sz="2400" b="1" dirty="0" smtClean="0">
                <a:effectLst>
                  <a:outerShdw blurRad="38100" dist="38100" dir="2700000" algn="tl">
                    <a:srgbClr val="000000">
                      <a:alpha val="43137"/>
                    </a:srgbClr>
                  </a:outerShdw>
                </a:effectLst>
                <a:latin typeface="Cambria" pitchFamily="18" charset="0"/>
              </a:rPr>
              <a:t>Philippians 4:8</a:t>
            </a:r>
            <a:r>
              <a:rPr lang="en-US" sz="2400" b="1" dirty="0" smtClean="0">
                <a:latin typeface="Cambria" pitchFamily="18" charset="0"/>
              </a:rPr>
              <a:t>, and consider their alternatives:  </a:t>
            </a:r>
            <a:r>
              <a:rPr lang="en-US" sz="2400" b="1" i="1" dirty="0" smtClean="0">
                <a:effectLst>
                  <a:outerShdw blurRad="38100" dist="38100" dir="2700000" algn="tl">
                    <a:srgbClr val="000000">
                      <a:alpha val="43137"/>
                    </a:srgbClr>
                  </a:outerShdw>
                </a:effectLst>
                <a:latin typeface="Cambria" pitchFamily="18" charset="0"/>
              </a:rPr>
              <a:t>whatever is . . . </a:t>
            </a:r>
            <a:r>
              <a:rPr lang="en-US" sz="2400" b="1" dirty="0" smtClean="0">
                <a:latin typeface="Cambria" pitchFamily="18" charset="0"/>
              </a:rPr>
              <a:t> </a:t>
            </a:r>
            <a:endParaRPr lang="en-US" sz="2400" b="1" dirty="0" smtClean="0">
              <a:effectLst>
                <a:outerShdw blurRad="38100" dist="38100" dir="2700000" algn="tl">
                  <a:srgbClr val="000000">
                    <a:alpha val="43137"/>
                  </a:srgbClr>
                </a:outerShdw>
              </a:effectLst>
              <a:latin typeface="Cambria" pitchFamily="18" charset="0"/>
            </a:endParaRP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28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Application</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schemeClr>
        </a:solidFill>
        <a:effectLst/>
      </p:bgPr>
    </p:bg>
    <p:spTree>
      <p:nvGrpSpPr>
        <p:cNvPr id="1" name=""/>
        <p:cNvGrpSpPr/>
        <p:nvPr/>
      </p:nvGrpSpPr>
      <p:grpSpPr>
        <a:xfrm>
          <a:off x="0" y="0"/>
          <a:ext cx="0" cy="0"/>
          <a:chOff x="0" y="0"/>
          <a:chExt cx="0" cy="0"/>
        </a:xfrm>
      </p:grpSpPr>
      <p:pic>
        <p:nvPicPr>
          <p:cNvPr id="4" name="Picture 3" descr="Introd - Letter Slide.jpg"/>
          <p:cNvPicPr>
            <a:picLocks noChangeAspect="1"/>
          </p:cNvPicPr>
          <p:nvPr/>
        </p:nvPicPr>
        <p:blipFill>
          <a:blip r:embed="rId3" cstate="print"/>
          <a:stretch>
            <a:fillRect/>
          </a:stretch>
        </p:blipFill>
        <p:spPr>
          <a:xfrm>
            <a:off x="0" y="0"/>
            <a:ext cx="9144000" cy="6858000"/>
          </a:xfrm>
          <a:prstGeom prst="rect">
            <a:avLst/>
          </a:prstGeom>
          <a:ln>
            <a:noFill/>
          </a:ln>
          <a:effectLst>
            <a:outerShdw blurRad="190500" algn="tl" rotWithShape="0">
              <a:srgbClr val="000000">
                <a:alpha val="70000"/>
              </a:srgbClr>
            </a:outerShdw>
          </a:effectLst>
        </p:spPr>
      </p:pic>
      <p:sp>
        <p:nvSpPr>
          <p:cNvPr id="5" name="TextBox 4"/>
          <p:cNvSpPr txBox="1"/>
          <p:nvPr/>
        </p:nvSpPr>
        <p:spPr>
          <a:xfrm rot="-180000">
            <a:off x="616858" y="3185850"/>
            <a:ext cx="5862654" cy="430887"/>
          </a:xfrm>
          <a:prstGeom prst="rect">
            <a:avLst/>
          </a:prstGeom>
          <a:noFill/>
        </p:spPr>
        <p:txBody>
          <a:bodyPr wrap="square" rtlCol="0">
            <a:spAutoFit/>
          </a:bodyPr>
          <a:lstStyle/>
          <a:p>
            <a:pPr algn="ctr"/>
            <a:r>
              <a:rPr lang="en-US" sz="2200" dirty="0" smtClean="0">
                <a:effectLst>
                  <a:outerShdw blurRad="38100" dist="38100" dir="2700000" algn="tl">
                    <a:srgbClr val="000000">
                      <a:alpha val="43137"/>
                    </a:srgbClr>
                  </a:outerShdw>
                </a:effectLst>
                <a:latin typeface="Cambria" pitchFamily="18" charset="0"/>
              </a:rPr>
              <a:t>The Cure for Anger and Anxiety </a:t>
            </a:r>
            <a:endParaRPr lang="en-US" sz="2200" dirty="0">
              <a:effectLst>
                <a:outerShdw blurRad="38100" dist="38100" dir="2700000" algn="tl">
                  <a:srgbClr val="000000">
                    <a:alpha val="43137"/>
                  </a:srgbClr>
                </a:outerShdw>
              </a:effectLst>
              <a:latin typeface="Cambria"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124206"/>
          </a:xfrm>
          <a:prstGeom prst="rect">
            <a:avLst/>
          </a:prstGeom>
          <a:noFill/>
          <a:effectLst/>
        </p:spPr>
        <p:txBody>
          <a:bodyPr wrap="square" rtlCol="0">
            <a:spAutoFit/>
          </a:bodyPr>
          <a:lstStyle/>
          <a:p>
            <a:pPr marL="274320" indent="-182880">
              <a:spcAft>
                <a:spcPts val="1200"/>
              </a:spcAft>
              <a:buFont typeface="Arial" pitchFamily="34" charset="0"/>
              <a:buChar char="•"/>
            </a:pPr>
            <a:r>
              <a:rPr lang="en-US" sz="2400" b="1" i="1" dirty="0" smtClean="0">
                <a:effectLst>
                  <a:outerShdw blurRad="38100" dist="38100" dir="2700000" algn="tl">
                    <a:srgbClr val="000000">
                      <a:alpha val="43137"/>
                    </a:srgbClr>
                  </a:outerShdw>
                </a:effectLst>
                <a:latin typeface="Cambria" pitchFamily="18" charset="0"/>
              </a:rPr>
              <a:t>true</a:t>
            </a:r>
            <a:r>
              <a:rPr lang="en-US" sz="2400" b="1" dirty="0" smtClean="0">
                <a:latin typeface="Cambria" pitchFamily="18" charset="0"/>
              </a:rPr>
              <a:t> … not false, untrustworthy, or imagined</a:t>
            </a:r>
          </a:p>
          <a:p>
            <a:pPr marL="274320" indent="-182880">
              <a:spcAft>
                <a:spcPts val="1200"/>
              </a:spcAft>
              <a:buFont typeface="Arial" pitchFamily="34" charset="0"/>
              <a:buChar char="•"/>
            </a:pPr>
            <a:r>
              <a:rPr lang="en-US" sz="2400" b="1" i="1" dirty="0" smtClean="0">
                <a:effectLst>
                  <a:outerShdw blurRad="38100" dist="38100" dir="2700000" algn="tl">
                    <a:srgbClr val="000000">
                      <a:alpha val="43137"/>
                    </a:srgbClr>
                  </a:outerShdw>
                </a:effectLst>
                <a:latin typeface="Cambria" pitchFamily="18" charset="0"/>
              </a:rPr>
              <a:t>noble</a:t>
            </a:r>
            <a:r>
              <a:rPr lang="en-US" sz="2400" b="1" dirty="0" smtClean="0">
                <a:latin typeface="Cambria" pitchFamily="18" charset="0"/>
              </a:rPr>
              <a:t> … not shameful, twisted, or foolish </a:t>
            </a:r>
          </a:p>
          <a:p>
            <a:pPr marL="274320" indent="-182880">
              <a:spcAft>
                <a:spcPts val="1200"/>
              </a:spcAft>
              <a:buFont typeface="Arial" pitchFamily="34" charset="0"/>
              <a:buChar char="•"/>
            </a:pPr>
            <a:r>
              <a:rPr lang="en-US" sz="2400" b="1" i="1" dirty="0" smtClean="0">
                <a:effectLst>
                  <a:outerShdw blurRad="38100" dist="38100" dir="2700000" algn="tl">
                    <a:srgbClr val="000000">
                      <a:alpha val="43137"/>
                    </a:srgbClr>
                  </a:outerShdw>
                </a:effectLst>
                <a:latin typeface="Cambria" pitchFamily="18" charset="0"/>
              </a:rPr>
              <a:t>just</a:t>
            </a:r>
            <a:r>
              <a:rPr lang="en-US" sz="2400" b="1" dirty="0" smtClean="0">
                <a:latin typeface="Cambria" pitchFamily="18" charset="0"/>
              </a:rPr>
              <a:t> … not wrong, sinful, or rebellious </a:t>
            </a:r>
          </a:p>
          <a:p>
            <a:pPr marL="274320" indent="-182880">
              <a:spcAft>
                <a:spcPts val="1200"/>
              </a:spcAft>
              <a:buFont typeface="Arial" pitchFamily="34" charset="0"/>
              <a:buChar char="•"/>
            </a:pPr>
            <a:r>
              <a:rPr lang="en-US" sz="2400" b="1" i="1" dirty="0" smtClean="0">
                <a:effectLst>
                  <a:outerShdw blurRad="38100" dist="38100" dir="2700000" algn="tl">
                    <a:srgbClr val="000000">
                      <a:alpha val="43137"/>
                    </a:srgbClr>
                  </a:outerShdw>
                </a:effectLst>
                <a:latin typeface="Cambria" pitchFamily="18" charset="0"/>
              </a:rPr>
              <a:t>pure</a:t>
            </a:r>
            <a:r>
              <a:rPr lang="en-US" sz="2400" b="1" dirty="0" smtClean="0">
                <a:latin typeface="Cambria" pitchFamily="18" charset="0"/>
              </a:rPr>
              <a:t> … not tainted, coarse, or immoral</a:t>
            </a:r>
          </a:p>
          <a:p>
            <a:pPr marL="274320" indent="-182880">
              <a:spcAft>
                <a:spcPts val="1200"/>
              </a:spcAft>
              <a:buFont typeface="Arial" pitchFamily="34" charset="0"/>
              <a:buChar char="•"/>
            </a:pPr>
            <a:r>
              <a:rPr lang="en-US" sz="2400" b="1" i="1" dirty="0" smtClean="0">
                <a:effectLst>
                  <a:outerShdw blurRad="38100" dist="38100" dir="2700000" algn="tl">
                    <a:srgbClr val="000000">
                      <a:alpha val="43137"/>
                    </a:srgbClr>
                  </a:outerShdw>
                </a:effectLst>
                <a:latin typeface="Cambria" pitchFamily="18" charset="0"/>
              </a:rPr>
              <a:t>lovely</a:t>
            </a:r>
            <a:r>
              <a:rPr lang="en-US" sz="2400" b="1" dirty="0" smtClean="0">
                <a:latin typeface="Cambria" pitchFamily="18" charset="0"/>
              </a:rPr>
              <a:t> … not distorted, ugly, or offensive</a:t>
            </a:r>
          </a:p>
          <a:p>
            <a:pPr marL="274320" indent="-182880">
              <a:spcAft>
                <a:spcPts val="1200"/>
              </a:spcAft>
              <a:buFont typeface="Arial" pitchFamily="34" charset="0"/>
              <a:buChar char="•"/>
            </a:pPr>
            <a:r>
              <a:rPr lang="en-US" sz="2400" b="1" i="1" dirty="0" smtClean="0">
                <a:effectLst>
                  <a:outerShdw blurRad="38100" dist="38100" dir="2700000" algn="tl">
                    <a:srgbClr val="000000">
                      <a:alpha val="43137"/>
                    </a:srgbClr>
                  </a:outerShdw>
                </a:effectLst>
                <a:latin typeface="Cambria" pitchFamily="18" charset="0"/>
              </a:rPr>
              <a:t>good report</a:t>
            </a:r>
            <a:r>
              <a:rPr lang="en-US" sz="2400" b="1" dirty="0" smtClean="0">
                <a:latin typeface="Cambria" pitchFamily="18" charset="0"/>
              </a:rPr>
              <a:t> … not gossipy, slanderous, or sarcastic</a:t>
            </a:r>
          </a:p>
          <a:p>
            <a:pPr marL="274320" indent="-182880">
              <a:spcAft>
                <a:spcPts val="1200"/>
              </a:spcAft>
              <a:buFont typeface="Arial" pitchFamily="34" charset="0"/>
              <a:buChar char="•"/>
            </a:pPr>
            <a:r>
              <a:rPr lang="en-US" sz="2400" b="1" i="1" dirty="0" smtClean="0">
                <a:effectLst>
                  <a:outerShdw blurRad="38100" dist="38100" dir="2700000" algn="tl">
                    <a:srgbClr val="000000">
                      <a:alpha val="43137"/>
                    </a:srgbClr>
                  </a:outerShdw>
                </a:effectLst>
                <a:latin typeface="Cambria" pitchFamily="18" charset="0"/>
              </a:rPr>
              <a:t>virtue</a:t>
            </a:r>
            <a:r>
              <a:rPr lang="en-US" sz="2400" b="1" dirty="0" smtClean="0">
                <a:latin typeface="Cambria" pitchFamily="18" charset="0"/>
              </a:rPr>
              <a:t> … not inferior, wasteful, or flawed </a:t>
            </a:r>
          </a:p>
          <a:p>
            <a:pPr marL="274320" indent="-182880">
              <a:spcAft>
                <a:spcPts val="1200"/>
              </a:spcAft>
              <a:buFont typeface="Arial" pitchFamily="34" charset="0"/>
              <a:buChar char="•"/>
            </a:pPr>
            <a:r>
              <a:rPr lang="en-US" sz="2400" b="1" i="1" dirty="0" smtClean="0">
                <a:effectLst>
                  <a:outerShdw blurRad="38100" dist="38100" dir="2700000" algn="tl">
                    <a:srgbClr val="000000">
                      <a:alpha val="43137"/>
                    </a:srgbClr>
                  </a:outerShdw>
                </a:effectLst>
                <a:latin typeface="Cambria" pitchFamily="18" charset="0"/>
              </a:rPr>
              <a:t>praiseworthy</a:t>
            </a:r>
            <a:r>
              <a:rPr lang="en-US" sz="2400" b="1" dirty="0" smtClean="0">
                <a:latin typeface="Cambria" pitchFamily="18" charset="0"/>
              </a:rPr>
              <a:t> … not objectionable, insulting, or evil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28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Application</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1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1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schemeClr>
        </a:solidFill>
        <a:effectLst/>
      </p:bgPr>
    </p:bg>
    <p:spTree>
      <p:nvGrpSpPr>
        <p:cNvPr id="1" name=""/>
        <p:cNvGrpSpPr/>
        <p:nvPr/>
      </p:nvGrpSpPr>
      <p:grpSpPr>
        <a:xfrm>
          <a:off x="0" y="0"/>
          <a:ext cx="0" cy="0"/>
          <a:chOff x="0" y="0"/>
          <a:chExt cx="0" cy="0"/>
        </a:xfrm>
      </p:grpSpPr>
      <p:pic>
        <p:nvPicPr>
          <p:cNvPr id="73730" name="Picture 2" descr="Philippians 4:8 Bible Verse Mixed Media by AB Concepts | Saatchi Art"/>
          <p:cNvPicPr>
            <a:picLocks noChangeAspect="1" noChangeArrowheads="1"/>
          </p:cNvPicPr>
          <p:nvPr/>
        </p:nvPicPr>
        <p:blipFill>
          <a:blip r:embed="rId2" cstate="print"/>
          <a:srcRect t="5263" b="5263"/>
          <a:stretch>
            <a:fillRect/>
          </a:stretch>
        </p:blipFill>
        <p:spPr bwMode="auto">
          <a:xfrm>
            <a:off x="1600200" y="228600"/>
            <a:ext cx="5638800" cy="6450082"/>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73730"/>
                                        </p:tgtEl>
                                        <p:attrNameLst>
                                          <p:attrName>style.visibility</p:attrName>
                                        </p:attrNameLst>
                                      </p:cBhvr>
                                      <p:to>
                                        <p:strVal val="visible"/>
                                      </p:to>
                                    </p:set>
                                    <p:animEffect transition="in" filter="diamond(out)">
                                      <p:cBhvr>
                                        <p:cTn id="7" dur="2000"/>
                                        <p:tgtEl>
                                          <p:spTgt spid="737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2092881"/>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Rejoice.  Relax.  Rest.  When these principles become practices, and the practices become patterns, then “the peace of God, which surpasses all comprehension, will guard your hearts and your minds in Christ Jesus” (4:7). </a:t>
            </a:r>
          </a:p>
          <a:p>
            <a:pPr indent="457200">
              <a:spcAft>
                <a:spcPts val="1200"/>
              </a:spcAft>
            </a:pPr>
            <a:r>
              <a:rPr lang="en-US" sz="2400" b="1" dirty="0" smtClean="0">
                <a:latin typeface="Cambria" pitchFamily="18" charset="0"/>
              </a:rPr>
              <a:t>God’s dream will become your reality.   </a:t>
            </a:r>
            <a:endParaRPr lang="en-US" sz="2400" b="1" dirty="0" smtClean="0">
              <a:effectLst>
                <a:outerShdw blurRad="38100" dist="38100" dir="2700000" algn="tl">
                  <a:srgbClr val="000000">
                    <a:alpha val="43137"/>
                  </a:srgbClr>
                </a:outerShdw>
              </a:effectLst>
              <a:latin typeface="Cambria" pitchFamily="18" charset="0"/>
            </a:endParaRP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28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Application</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2700000" scaled="0"/>
          <a:tileRect/>
        </a:gradFill>
        <a:effectLst/>
      </p:bgPr>
    </p:bg>
    <p:spTree>
      <p:nvGrpSpPr>
        <p:cNvPr id="1" name=""/>
        <p:cNvGrpSpPr/>
        <p:nvPr/>
      </p:nvGrpSpPr>
      <p:grpSpPr>
        <a:xfrm>
          <a:off x="0" y="0"/>
          <a:ext cx="0" cy="0"/>
          <a:chOff x="0" y="0"/>
          <a:chExt cx="0" cy="0"/>
        </a:xfrm>
      </p:grpSpPr>
      <p:pic>
        <p:nvPicPr>
          <p:cNvPr id="3" name="Picture 2" descr="12-1 Jesus2.jpg"/>
          <p:cNvPicPr>
            <a:picLocks noChangeAspect="1"/>
          </p:cNvPicPr>
          <p:nvPr/>
        </p:nvPicPr>
        <p:blipFill>
          <a:blip r:embed="rId2" cstate="print"/>
          <a:stretch>
            <a:fillRect/>
          </a:stretch>
        </p:blipFill>
        <p:spPr>
          <a:xfrm>
            <a:off x="1752600" y="1447800"/>
            <a:ext cx="5831958" cy="4343400"/>
          </a:xfrm>
          <a:prstGeom prst="rect">
            <a:avLst/>
          </a:prstGeom>
          <a:ln>
            <a:noFill/>
          </a:ln>
          <a:effectLst>
            <a:outerShdw blurRad="190500" algn="tl" rotWithShape="0">
              <a:srgbClr val="000000">
                <a:alpha val="70000"/>
              </a:srgbClr>
            </a:outerShdw>
          </a:effectLst>
        </p:spPr>
      </p:pic>
      <p:pic>
        <p:nvPicPr>
          <p:cNvPr id="5" name="Picture 4" descr="Photo of Jesus2.jpg"/>
          <p:cNvPicPr>
            <a:picLocks noChangeAspect="1"/>
          </p:cNvPicPr>
          <p:nvPr/>
        </p:nvPicPr>
        <p:blipFill>
          <a:blip r:embed="rId3" cstate="print"/>
          <a:srcRect b="7337"/>
          <a:stretch>
            <a:fillRect/>
          </a:stretch>
        </p:blipFill>
        <p:spPr>
          <a:xfrm>
            <a:off x="1752600" y="152400"/>
            <a:ext cx="5867400" cy="6526590"/>
          </a:xfrm>
          <a:prstGeom prst="rect">
            <a:avLst/>
          </a:prstGeom>
          <a:ln>
            <a:noFill/>
          </a:ln>
          <a:effectLst>
            <a:outerShdw blurRad="190500" algn="tl" rotWithShape="0">
              <a:srgbClr val="000000">
                <a:alpha val="70000"/>
              </a:srgbClr>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32" fill="hold" nodeType="afterEffect">
                                  <p:stCondLst>
                                    <p:cond delay="1500"/>
                                  </p:stCondLst>
                                  <p:childTnLst>
                                    <p:set>
                                      <p:cBhvr>
                                        <p:cTn id="10" dur="1" fill="hold">
                                          <p:stCondLst>
                                            <p:cond delay="0"/>
                                          </p:stCondLst>
                                        </p:cTn>
                                        <p:tgtEl>
                                          <p:spTgt spid="5"/>
                                        </p:tgtEl>
                                        <p:attrNameLst>
                                          <p:attrName>style.visibility</p:attrName>
                                        </p:attrNameLst>
                                      </p:cBhvr>
                                      <p:to>
                                        <p:strVal val="visible"/>
                                      </p:to>
                                    </p:set>
                                    <p:animEffect transition="in" filter="diamond(out)">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04800" y="228601"/>
            <a:ext cx="8458200" cy="646331"/>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Georgia" pitchFamily="18" charset="0"/>
              </a:rPr>
              <a:t>NEXT CLASS – 11 January 2023</a:t>
            </a:r>
            <a:endParaRPr lang="en-US" sz="3600" b="1" dirty="0">
              <a:solidFill>
                <a:srgbClr val="FFFF00"/>
              </a:solidFill>
              <a:effectLst>
                <a:outerShdw blurRad="38100" dist="38100" dir="2700000" algn="tl">
                  <a:srgbClr val="000000">
                    <a:alpha val="43137"/>
                  </a:srgbClr>
                </a:outerShdw>
              </a:effectLst>
              <a:latin typeface="Georgia" pitchFamily="18" charset="0"/>
            </a:endParaRPr>
          </a:p>
        </p:txBody>
      </p:sp>
      <p:sp>
        <p:nvSpPr>
          <p:cNvPr id="3" name="Rectangle 5"/>
          <p:cNvSpPr txBox="1">
            <a:spLocks noChangeArrowheads="1"/>
          </p:cNvSpPr>
          <p:nvPr/>
        </p:nvSpPr>
        <p:spPr>
          <a:xfrm>
            <a:off x="304800" y="1219203"/>
            <a:ext cx="8534400" cy="646331"/>
          </a:xfrm>
          <a:prstGeom prst="rect">
            <a:avLst/>
          </a:prstGeom>
        </p:spPr>
        <p:style>
          <a:lnRef idx="2">
            <a:schemeClr val="accent2"/>
          </a:lnRef>
          <a:fillRef idx="1">
            <a:schemeClr val="lt1"/>
          </a:fillRef>
          <a:effectRef idx="0">
            <a:schemeClr val="accent2"/>
          </a:effectRef>
          <a:fontRef idx="minor">
            <a:schemeClr val="dk1"/>
          </a:fontRef>
        </p:style>
        <p:txBody>
          <a:bodyPr vert="horz" wrap="square" anchor="ctr" anchorCtr="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spcBef>
                <a:spcPct val="0"/>
              </a:spcBef>
              <a:defRPr/>
            </a:pPr>
            <a:r>
              <a:rPr lang="en-US" sz="36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rPr>
              <a:t>Book of Philippians</a:t>
            </a:r>
            <a:endParaRPr lang="en-US" sz="30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endParaRPr>
          </a:p>
        </p:txBody>
      </p:sp>
      <p:sp>
        <p:nvSpPr>
          <p:cNvPr id="4" name="TextBox 3"/>
          <p:cNvSpPr txBox="1"/>
          <p:nvPr/>
        </p:nvSpPr>
        <p:spPr>
          <a:xfrm>
            <a:off x="304800" y="2057400"/>
            <a:ext cx="8534400" cy="3093154"/>
          </a:xfrm>
          <a:prstGeom prst="rect">
            <a:avLst/>
          </a:prstGeom>
          <a:noFill/>
        </p:spPr>
        <p:txBody>
          <a:bodyPr wrap="square" lIns="274320" tIns="182880" rIns="274320" bIns="182880" rtlCol="0" anchor="ctr" anchorCtr="0">
            <a:spAutoFit/>
          </a:bodyPr>
          <a:lstStyle/>
          <a:p>
            <a:pPr>
              <a:spcAft>
                <a:spcPts val="1200"/>
              </a:spcAft>
            </a:pPr>
            <a:r>
              <a:rPr lang="en-US" sz="3000" b="1" dirty="0" smtClean="0">
                <a:solidFill>
                  <a:srgbClr val="C00000"/>
                </a:solidFill>
                <a:latin typeface="Britannic Bold" pitchFamily="34" charset="0"/>
              </a:rPr>
              <a:t>Before next class, read the below verses in the NKJV and in one other versions of the Bible, i.e., NIV, NRSV, KJV, CEV, etc </a:t>
            </a:r>
            <a:r>
              <a:rPr lang="en-US" sz="3000" b="1" dirty="0" smtClean="0">
                <a:solidFill>
                  <a:srgbClr val="C00000"/>
                </a:solidFill>
                <a:effectLst>
                  <a:outerShdw blurRad="38100" dist="38100" dir="2700000" algn="tl">
                    <a:srgbClr val="000000">
                      <a:alpha val="43137"/>
                    </a:srgbClr>
                  </a:outerShdw>
                </a:effectLst>
                <a:latin typeface="Britannic Bold" pitchFamily="34" charset="0"/>
              </a:rPr>
              <a:t>… </a:t>
            </a:r>
          </a:p>
          <a:p>
            <a:pPr algn="ctr">
              <a:spcBef>
                <a:spcPts val="1200"/>
              </a:spcBef>
              <a:spcAft>
                <a:spcPts val="1200"/>
              </a:spcAft>
            </a:pPr>
            <a:r>
              <a:rPr lang="en-US" sz="2800" b="1" dirty="0" smtClean="0">
                <a:solidFill>
                  <a:prstClr val="black"/>
                </a:solidFill>
                <a:effectLst>
                  <a:outerShdw blurRad="38100" dist="38100" dir="2700000" algn="tl">
                    <a:srgbClr val="000000">
                      <a:alpha val="43137"/>
                    </a:srgbClr>
                  </a:outerShdw>
                </a:effectLst>
                <a:latin typeface="Cambria" pitchFamily="18" charset="0"/>
              </a:rPr>
              <a:t>Chapter 4:10 – 23</a:t>
            </a:r>
          </a:p>
          <a:p>
            <a:pPr algn="ctr">
              <a:spcAft>
                <a:spcPts val="1200"/>
              </a:spcAft>
            </a:pPr>
            <a:r>
              <a:rPr lang="en-US" sz="2900" b="1" dirty="0" smtClean="0">
                <a:solidFill>
                  <a:prstClr val="black"/>
                </a:solidFill>
                <a:effectLst>
                  <a:outerShdw blurRad="38100" dist="38100" dir="2700000" algn="tl">
                    <a:srgbClr val="000000">
                      <a:alpha val="43137"/>
                    </a:srgbClr>
                  </a:outerShdw>
                </a:effectLst>
                <a:latin typeface="Cambria" pitchFamily="18" charset="0"/>
              </a:rPr>
              <a:t>“Living Beyond Our Needs” </a:t>
            </a:r>
            <a:endParaRPr lang="en-US" sz="2900" b="1" dirty="0" smtClean="0">
              <a:solidFill>
                <a:prstClr val="black"/>
              </a:solidFill>
              <a:latin typeface="Cambria"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par>
                                <p:cTn id="7" presetID="45" presetClass="entr" presetSubtype="0"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anim calcmode="lin" valueType="num">
                                      <p:cBhvr>
                                        <p:cTn id="10" dur="500" fill="hold"/>
                                        <p:tgtEl>
                                          <p:spTgt spid="2"/>
                                        </p:tgtEl>
                                        <p:attrNameLst>
                                          <p:attrName>ppt_w</p:attrName>
                                        </p:attrNameLst>
                                      </p:cBhvr>
                                      <p:tavLst>
                                        <p:tav tm="0" fmla="#ppt_w*sin(2.5*pi*$)">
                                          <p:val>
                                            <p:fltVal val="0"/>
                                          </p:val>
                                        </p:tav>
                                        <p:tav tm="100000">
                                          <p:val>
                                            <p:fltVal val="1"/>
                                          </p:val>
                                        </p:tav>
                                      </p:tavLst>
                                    </p:anim>
                                    <p:anim calcmode="lin" valueType="num">
                                      <p:cBhvr>
                                        <p:cTn id="11" dur="500" fill="hold"/>
                                        <p:tgtEl>
                                          <p:spTgt spid="2"/>
                                        </p:tgtEl>
                                        <p:attrNameLst>
                                          <p:attrName>ppt_h</p:attrName>
                                        </p:attrNameLst>
                                      </p:cBhvr>
                                      <p:tavLst>
                                        <p:tav tm="0">
                                          <p:val>
                                            <p:strVal val="#ppt_h"/>
                                          </p:val>
                                        </p:tav>
                                        <p:tav tm="100000">
                                          <p:val>
                                            <p:strVal val="#ppt_h"/>
                                          </p:val>
                                        </p:tav>
                                      </p:tavLst>
                                    </p:anim>
                                  </p:childTnLst>
                                </p:cTn>
                              </p:par>
                              <p:par>
                                <p:cTn id="12" presetID="45" presetClass="entr" presetSubtype="0" fill="hold" nodeType="with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7" fill="hold">
                            <p:stCondLst>
                              <p:cond delay="2600"/>
                            </p:stCondLst>
                            <p:childTnLst>
                              <p:par>
                                <p:cTn id="18" presetID="22" presetClass="entr" presetSubtype="8" fill="hold"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1000"/>
                                        <p:tgtEl>
                                          <p:spTgt spid="4">
                                            <p:txEl>
                                              <p:pRg st="0" end="0"/>
                                            </p:txEl>
                                          </p:spTgt>
                                        </p:tgtEl>
                                      </p:cBhvr>
                                    </p:animEffect>
                                  </p:childTnLst>
                                </p:cTn>
                              </p:par>
                            </p:childTnLst>
                          </p:cTn>
                        </p:par>
                        <p:par>
                          <p:cTn id="21" fill="hold">
                            <p:stCondLst>
                              <p:cond delay="3600"/>
                            </p:stCondLst>
                            <p:childTnLst>
                              <p:par>
                                <p:cTn id="22" presetID="22" presetClass="entr" presetSubtype="8" fill="hold" nodeType="after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left)">
                                      <p:cBhvr>
                                        <p:cTn id="24" dur="1000"/>
                                        <p:tgtEl>
                                          <p:spTgt spid="4">
                                            <p:txEl>
                                              <p:pRg st="1" end="1"/>
                                            </p:txEl>
                                          </p:spTgt>
                                        </p:tgtEl>
                                      </p:cBhvr>
                                    </p:animEffect>
                                  </p:childTnLst>
                                </p:cTn>
                              </p:par>
                            </p:childTnLst>
                          </p:cTn>
                        </p:par>
                        <p:par>
                          <p:cTn id="25" fill="hold">
                            <p:stCondLst>
                              <p:cond delay="4600"/>
                            </p:stCondLst>
                            <p:childTnLst>
                              <p:par>
                                <p:cTn id="26" presetID="22" presetClass="entr" presetSubtype="8" fill="hold" nodeType="after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left)">
                                      <p:cBhvr>
                                        <p:cTn id="28"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20142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Stand firm in the Lord!  With this command Paul begins to wrap up his letter to the Philippians.  But what does it look like to “stand firm”?  We might picture a righteous man or woman who is “like a tree firmly planted by streams of water” (</a:t>
            </a:r>
            <a:r>
              <a:rPr lang="en-US" sz="2400" b="1" dirty="0" smtClean="0">
                <a:effectLst>
                  <a:outerShdw blurRad="38100" dist="38100" dir="2700000" algn="tl">
                    <a:srgbClr val="000000">
                      <a:alpha val="43137"/>
                    </a:srgbClr>
                  </a:outerShdw>
                </a:effectLst>
                <a:latin typeface="Cambria" pitchFamily="18" charset="0"/>
              </a:rPr>
              <a:t>Ps. 1:3</a:t>
            </a:r>
            <a:r>
              <a:rPr lang="en-US" sz="2400" b="1" dirty="0" smtClean="0">
                <a:latin typeface="Cambria" pitchFamily="18" charset="0"/>
              </a:rPr>
              <a:t>)—fruitful and unshakable, even by the strongest storms.   </a:t>
            </a:r>
            <a:endParaRPr lang="en-US" sz="2400" b="1" i="1" dirty="0" smtClean="0">
              <a:latin typeface="Cambria" pitchFamily="18" charset="0"/>
            </a:endParaRPr>
          </a:p>
          <a:p>
            <a:pPr indent="457200">
              <a:spcAft>
                <a:spcPts val="1200"/>
              </a:spcAft>
            </a:pPr>
            <a:r>
              <a:rPr lang="en-US" sz="2400" b="1" dirty="0" smtClean="0">
                <a:latin typeface="Cambria" pitchFamily="18" charset="0"/>
              </a:rPr>
              <a:t>Or we may imagine a believer clad in the spiritual armor of God, standing firmly against the “schemes of the devil” (</a:t>
            </a:r>
            <a:r>
              <a:rPr lang="en-US" sz="2400" b="1" dirty="0" smtClean="0">
                <a:effectLst>
                  <a:outerShdw blurRad="38100" dist="38100" dir="2700000" algn="tl">
                    <a:srgbClr val="000000">
                      <a:alpha val="43137"/>
                    </a:srgbClr>
                  </a:outerShdw>
                </a:effectLst>
                <a:latin typeface="Cambria" pitchFamily="18" charset="0"/>
              </a:rPr>
              <a:t>Eph. 6:11-13</a:t>
            </a:r>
            <a:r>
              <a:rPr lang="en-US" sz="2400" b="1" dirty="0" smtClean="0">
                <a:latin typeface="Cambria" pitchFamily="18" charset="0"/>
              </a:rPr>
              <a:t>), dodging and deflecting his fiery arrows of temptation.</a:t>
            </a:r>
          </a:p>
          <a:p>
            <a:pPr indent="457200">
              <a:spcAft>
                <a:spcPts val="1200"/>
              </a:spcAft>
            </a:pPr>
            <a:r>
              <a:rPr lang="en-US" sz="2400" b="1" dirty="0" smtClean="0">
                <a:latin typeface="Cambria" pitchFamily="18" charset="0"/>
              </a:rPr>
              <a:t>In Philippians 4, though, Paul unexpectedly applies the notion of “standing firm” in relation to the experiences of anger and anxiety.</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4:1 – 9</a:t>
              </a: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462760"/>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The former causes outward conflict and division, while the latter leads to inward turmoil and despair.  It’s hard to imagine two subjects more relevant and practical to deal with than anger and anxiety.   </a:t>
            </a:r>
            <a:endParaRPr lang="en-US" sz="2400" b="1" i="1" dirty="0" smtClean="0">
              <a:latin typeface="Cambria" pitchFamily="18" charset="0"/>
            </a:endParaRPr>
          </a:p>
          <a:p>
            <a:pPr indent="457200">
              <a:spcAft>
                <a:spcPts val="1200"/>
              </a:spcAft>
            </a:pPr>
            <a:r>
              <a:rPr lang="en-US" sz="2400" b="1" dirty="0" smtClean="0">
                <a:latin typeface="Cambria" pitchFamily="18" charset="0"/>
              </a:rPr>
              <a:t>In a world of constant infighting and hand-wringing, anger and anxiety have pervaded even our churches, which should be flagships of both relational harmony and inner peace.  </a:t>
            </a:r>
          </a:p>
          <a:p>
            <a:pPr indent="457200">
              <a:spcAft>
                <a:spcPts val="1200"/>
              </a:spcAft>
            </a:pPr>
            <a:r>
              <a:rPr lang="en-US" sz="2400" b="1" dirty="0" smtClean="0">
                <a:latin typeface="Cambria" pitchFamily="18" charset="0"/>
              </a:rPr>
              <a:t>Paul tackles these problems head-on in Philippians        </a:t>
            </a:r>
            <a:r>
              <a:rPr lang="en-US" sz="2400" b="1" dirty="0" smtClean="0">
                <a:effectLst>
                  <a:outerShdw blurRad="38100" dist="38100" dir="2700000" algn="tl">
                    <a:srgbClr val="000000">
                      <a:alpha val="43137"/>
                    </a:srgbClr>
                  </a:outerShdw>
                </a:effectLst>
                <a:latin typeface="Cambria" pitchFamily="18" charset="0"/>
              </a:rPr>
              <a:t>4:1-9</a:t>
            </a:r>
            <a:r>
              <a:rPr lang="en-US" sz="2400" b="1" dirty="0" smtClean="0">
                <a:latin typeface="Cambria" pitchFamily="18" charset="0"/>
              </a:rPr>
              <a:t>, revealing how we can “stand firm in the Lord” against anger and anxiety.</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4:1 – 9</a:t>
              </a: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pic>
        <p:nvPicPr>
          <p:cNvPr id="81922" name="Picture 2" descr="What Does Philippians 4:1 Mean?"/>
          <p:cNvPicPr>
            <a:picLocks noChangeAspect="1" noChangeArrowheads="1"/>
          </p:cNvPicPr>
          <p:nvPr/>
        </p:nvPicPr>
        <p:blipFill>
          <a:blip r:embed="rId3" cstate="print"/>
          <a:srcRect b="5924"/>
          <a:stretch>
            <a:fillRect/>
          </a:stretch>
        </p:blipFill>
        <p:spPr bwMode="auto">
          <a:xfrm>
            <a:off x="304800" y="381000"/>
            <a:ext cx="8575675" cy="6050756"/>
          </a:xfrm>
          <a:prstGeom prst="rect">
            <a:avLst/>
          </a:prstGeom>
          <a:ln>
            <a:noFill/>
          </a:ln>
          <a:effectLst>
            <a:outerShdw blurRad="190500" algn="tl" rotWithShape="0">
              <a:srgbClr val="000000">
                <a:alpha val="70000"/>
              </a:srgbClr>
            </a:outerShdw>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81922"/>
                                        </p:tgtEl>
                                        <p:attrNameLst>
                                          <p:attrName>style.visibility</p:attrName>
                                        </p:attrNameLst>
                                      </p:cBhvr>
                                      <p:to>
                                        <p:strVal val="visible"/>
                                      </p:to>
                                    </p:set>
                                    <p:animEffect transition="in" filter="diamond(out)">
                                      <p:cBhvr>
                                        <p:cTn id="7" dur="2000"/>
                                        <p:tgtEl>
                                          <p:spTgt spid="819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04800" y="1219200"/>
            <a:ext cx="8534400" cy="3077766"/>
          </a:xfrm>
          <a:prstGeom prst="rect">
            <a:avLst/>
          </a:prstGeom>
          <a:gradFill flip="none" rotWithShape="1">
            <a:gsLst>
              <a:gs pos="0">
                <a:srgbClr val="5E9EFF"/>
              </a:gs>
              <a:gs pos="39999">
                <a:srgbClr val="85C2FF"/>
              </a:gs>
              <a:gs pos="70000">
                <a:srgbClr val="C4D6EB"/>
              </a:gs>
              <a:gs pos="100000">
                <a:srgbClr val="FFEBFA"/>
              </a:gs>
            </a:gsLst>
            <a:lin ang="2700000" scaled="1"/>
            <a:tileRect/>
          </a:gra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600" b="1" baseline="30000" dirty="0" smtClean="0">
                <a:effectLst>
                  <a:outerShdw blurRad="38100" dist="38100" dir="2700000" algn="tl">
                    <a:srgbClr val="000000">
                      <a:alpha val="43137"/>
                    </a:srgbClr>
                  </a:outerShdw>
                </a:effectLst>
                <a:latin typeface="Georgia" pitchFamily="18" charset="0"/>
              </a:rPr>
              <a:t>1</a:t>
            </a:r>
            <a:r>
              <a:rPr lang="en-US" sz="2600" i="1" dirty="0" smtClean="0">
                <a:latin typeface="Georgia" pitchFamily="18" charset="0"/>
              </a:rPr>
              <a:t>Therefore, my beloved and longed-for brethren, my joy and crown, so stand fast in the Lord, beloved.          </a:t>
            </a:r>
            <a:r>
              <a:rPr lang="en-US" sz="2600" b="1" baseline="30000" dirty="0" smtClean="0">
                <a:effectLst>
                  <a:outerShdw blurRad="38100" dist="38100" dir="2700000" algn="tl">
                    <a:srgbClr val="000000">
                      <a:alpha val="43137"/>
                    </a:srgbClr>
                  </a:outerShdw>
                </a:effectLst>
                <a:latin typeface="Georgia" pitchFamily="18" charset="0"/>
              </a:rPr>
              <a:t>2</a:t>
            </a:r>
            <a:r>
              <a:rPr lang="en-US" sz="2600" i="1" dirty="0" smtClean="0">
                <a:latin typeface="Georgia" pitchFamily="18" charset="0"/>
              </a:rPr>
              <a:t>I implore Euodia and I implore Syntyche to be of the same mind in the Lord.  </a:t>
            </a:r>
            <a:r>
              <a:rPr lang="en-US" sz="2600" b="1" baseline="30000" dirty="0" smtClean="0">
                <a:effectLst>
                  <a:outerShdw blurRad="38100" dist="38100" dir="2700000" algn="tl">
                    <a:srgbClr val="000000">
                      <a:alpha val="43137"/>
                    </a:srgbClr>
                  </a:outerShdw>
                </a:effectLst>
                <a:latin typeface="Georgia" pitchFamily="18" charset="0"/>
              </a:rPr>
              <a:t>3</a:t>
            </a:r>
            <a:r>
              <a:rPr lang="en-US" sz="2600" i="1" dirty="0" smtClean="0">
                <a:latin typeface="Georgia" pitchFamily="18" charset="0"/>
              </a:rPr>
              <a:t>And I urge you also, true companion, help these women who labored with me in the gospel, with Clement also, and the rest of my fellow workers, whose names are in the Book of Life.   </a:t>
            </a:r>
          </a:p>
        </p:txBody>
      </p:sp>
      <p:grpSp>
        <p:nvGrpSpPr>
          <p:cNvPr id="2" name="Group 6"/>
          <p:cNvGrpSpPr/>
          <p:nvPr/>
        </p:nvGrpSpPr>
        <p:grpSpPr>
          <a:xfrm>
            <a:off x="304800" y="152400"/>
            <a:ext cx="8519160" cy="914400"/>
            <a:chOff x="379141" y="152400"/>
            <a:chExt cx="8460059" cy="914400"/>
          </a:xfrm>
          <a:solidFill>
            <a:srgbClr val="00B0F0"/>
          </a:solidFill>
          <a:effectLst>
            <a:outerShdw blurRad="50800" dist="50800" dir="18900000" algn="bl" rotWithShape="0">
              <a:prstClr val="black">
                <a:alpha val="70000"/>
              </a:prstClr>
            </a:outerShdw>
          </a:effectLst>
        </p:grpSpPr>
        <p:sp>
          <p:nvSpPr>
            <p:cNvPr id="7" name="Title 1"/>
            <p:cNvSpPr txBox="1">
              <a:spLocks/>
            </p:cNvSpPr>
            <p:nvPr/>
          </p:nvSpPr>
          <p:spPr>
            <a:xfrm>
              <a:off x="379141" y="152400"/>
              <a:ext cx="8460059" cy="914400"/>
            </a:xfrm>
            <a:prstGeom prst="rect">
              <a:avLst/>
            </a:prstGeom>
            <a:grp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4:1 – 3		</a:t>
              </a: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25400">
              <a:noFill/>
              <a:miter lim="800000"/>
              <a:headEnd/>
              <a:tailEnd/>
            </a:ln>
            <a:effectLst>
              <a:outerShdw dist="38100" dir="2700000" rotWithShape="0">
                <a:srgbClr val="808080">
                  <a:alpha val="42998"/>
                </a:srgbClr>
              </a:outerShdw>
            </a:effectLst>
          </p:spPr>
        </p:pic>
      </p:gr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41686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Standing firm in the Lord precedes relating well in the family of God.  This isn’t the first time Paul mentions this crucial principle.  In </a:t>
            </a:r>
            <a:r>
              <a:rPr lang="en-US" sz="2400" b="1" dirty="0" smtClean="0">
                <a:effectLst>
                  <a:outerShdw blurRad="38100" dist="38100" dir="2700000" algn="tl">
                    <a:srgbClr val="000000">
                      <a:alpha val="43137"/>
                    </a:srgbClr>
                  </a:outerShdw>
                </a:effectLst>
                <a:latin typeface="Cambria" pitchFamily="18" charset="0"/>
              </a:rPr>
              <a:t>1:27</a:t>
            </a:r>
            <a:r>
              <a:rPr lang="en-US" sz="2400" b="1" dirty="0" smtClean="0">
                <a:latin typeface="Cambria" pitchFamily="18" charset="0"/>
              </a:rPr>
              <a:t> he wrote, </a:t>
            </a:r>
            <a:r>
              <a:rPr lang="en-US" sz="2400" b="1" i="1" dirty="0" smtClean="0">
                <a:latin typeface="Cambria" pitchFamily="18" charset="0"/>
              </a:rPr>
              <a:t>“Conduct yourselves in a manner worthy of the gospel of Christ, so that whether I come and see you or remain absent, I will hear of you that you are standing firm in one spirit, with one mind striving together for the faith of the gospel.”</a:t>
            </a:r>
            <a:r>
              <a:rPr lang="en-US" sz="2400" b="1" dirty="0" smtClean="0">
                <a:latin typeface="Cambria" pitchFamily="18" charset="0"/>
              </a:rPr>
              <a:t>   </a:t>
            </a:r>
            <a:endParaRPr lang="en-US" sz="2400" b="1" i="1" dirty="0" smtClean="0">
              <a:latin typeface="Cambria" pitchFamily="18" charset="0"/>
            </a:endParaRPr>
          </a:p>
          <a:p>
            <a:pPr indent="457200">
              <a:spcAft>
                <a:spcPts val="1200"/>
              </a:spcAft>
            </a:pPr>
            <a:r>
              <a:rPr lang="en-US" sz="2400" b="1" dirty="0" smtClean="0">
                <a:latin typeface="Cambria" pitchFamily="18" charset="0"/>
              </a:rPr>
              <a:t>This is a foundational concept for Paul.  Standing firm includes following the Lord’s commands, believing His Word, embracing His priorities, loving His people, and following His example.  Believers who are committed to standing firm in the Lord have less difficulty when it comes to relating well to fellow believers who are united “in the Lord.” </a:t>
            </a:r>
          </a:p>
        </p:txBody>
      </p:sp>
      <p:grpSp>
        <p:nvGrpSpPr>
          <p:cNvPr id="2" name="Group 8"/>
          <p:cNvGrpSpPr/>
          <p:nvPr/>
        </p:nvGrpSpPr>
        <p:grpSpPr>
          <a:xfrm>
            <a:off x="304800" y="152400"/>
            <a:ext cx="8534400" cy="914400"/>
            <a:chOff x="304800" y="152400"/>
            <a:chExt cx="8534400" cy="914400"/>
          </a:xfrm>
          <a:solidFill>
            <a:srgbClr val="00B0F0">
              <a:alpha val="90000"/>
            </a:srgbClr>
          </a:solidFill>
        </p:grpSpPr>
        <p:sp>
          <p:nvSpPr>
            <p:cNvPr id="7" name="Title 1"/>
            <p:cNvSpPr txBox="1">
              <a:spLocks/>
            </p:cNvSpPr>
            <p:nvPr/>
          </p:nvSpPr>
          <p:spPr>
            <a:xfrm>
              <a:off x="304800" y="152400"/>
              <a:ext cx="8534400" cy="91440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Philippians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4:1 – 3</a:t>
              </a:r>
              <a:endParaRPr kumimoji="0" lang="en-US" sz="40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grp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40256</TotalTime>
  <Words>3886</Words>
  <Application>Microsoft Office PowerPoint</Application>
  <PresentationFormat>On-screen Show (4:3)</PresentationFormat>
  <Paragraphs>132</Paragraphs>
  <Slides>44</Slides>
  <Notes>6</Notes>
  <HiddenSlides>0</HiddenSlides>
  <MMClips>0</MMClips>
  <ScaleCrop>false</ScaleCrop>
  <HeadingPairs>
    <vt:vector size="4" baseType="variant">
      <vt:variant>
        <vt:lpstr>Theme</vt:lpstr>
      </vt:variant>
      <vt:variant>
        <vt:i4>2</vt:i4>
      </vt:variant>
      <vt:variant>
        <vt:lpstr>Slide Titles</vt:lpstr>
      </vt:variant>
      <vt:variant>
        <vt:i4>44</vt:i4>
      </vt:variant>
    </vt:vector>
  </HeadingPairs>
  <TitlesOfParts>
    <vt:vector size="46" baseType="lpstr">
      <vt:lpstr>Trek</vt:lpstr>
      <vt:lpstr>1_Trek</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What You Give”</dc:title>
  <dc:creator>Pastor CALundy</dc:creator>
  <cp:lastModifiedBy>Pastor CALundy</cp:lastModifiedBy>
  <cp:revision>7382</cp:revision>
  <dcterms:created xsi:type="dcterms:W3CDTF">2016-10-08T19:35:00Z</dcterms:created>
  <dcterms:modified xsi:type="dcterms:W3CDTF">2022-12-13T00:40:56Z</dcterms:modified>
</cp:coreProperties>
</file>